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7" r:id="rId2"/>
    <p:sldId id="323" r:id="rId3"/>
    <p:sldId id="324" r:id="rId4"/>
    <p:sldId id="325" r:id="rId5"/>
    <p:sldId id="326" r:id="rId6"/>
    <p:sldId id="328" r:id="rId7"/>
    <p:sldId id="327" r:id="rId8"/>
    <p:sldId id="329" r:id="rId9"/>
    <p:sldId id="299" r:id="rId10"/>
    <p:sldId id="300" r:id="rId11"/>
    <p:sldId id="301" r:id="rId12"/>
    <p:sldId id="30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9D802"/>
    <a:srgbClr val="ECFD0F"/>
    <a:srgbClr val="66FF66"/>
    <a:srgbClr val="CC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1CF55-544F-474A-8E05-B6C6B8D42149}" type="datetimeFigureOut">
              <a:rPr lang="en-GB" smtClean="0"/>
              <a:t>11/11/2018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57E83-08FC-4D20-A0E8-9A53681C7AB9}" type="slidenum">
              <a:rPr lang="en-GB" smtClean="0"/>
              <a:t>‹#›</a:t>
            </a:fld>
            <a:endParaRPr lang="en-GB"/>
          </a:p>
        </p:txBody>
      </p:sp>
    </p:spTree>
    <p:extLst>
      <p:ext uri="{BB962C8B-B14F-4D97-AF65-F5344CB8AC3E}">
        <p14:creationId xmlns:p14="http://schemas.microsoft.com/office/powerpoint/2010/main" val="2036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49EF06-FD83-4A2F-A8E8-B9AAE4FD0090}"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5532-0613-4051-A5A5-5A40578120D0}" type="slidenum">
              <a:rPr lang="en-US" smtClean="0"/>
              <a:t>‹#›</a:t>
            </a:fld>
            <a:endParaRPr lang="en-US"/>
          </a:p>
        </p:txBody>
      </p:sp>
    </p:spTree>
    <p:extLst>
      <p:ext uri="{BB962C8B-B14F-4D97-AF65-F5344CB8AC3E}">
        <p14:creationId xmlns:p14="http://schemas.microsoft.com/office/powerpoint/2010/main" val="120420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49EF06-FD83-4A2F-A8E8-B9AAE4FD0090}"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5532-0613-4051-A5A5-5A40578120D0}" type="slidenum">
              <a:rPr lang="en-US" smtClean="0"/>
              <a:t>‹#›</a:t>
            </a:fld>
            <a:endParaRPr lang="en-US"/>
          </a:p>
        </p:txBody>
      </p:sp>
    </p:spTree>
    <p:extLst>
      <p:ext uri="{BB962C8B-B14F-4D97-AF65-F5344CB8AC3E}">
        <p14:creationId xmlns:p14="http://schemas.microsoft.com/office/powerpoint/2010/main" val="284956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49EF06-FD83-4A2F-A8E8-B9AAE4FD0090}"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5532-0613-4051-A5A5-5A40578120D0}" type="slidenum">
              <a:rPr lang="en-US" smtClean="0"/>
              <a:t>‹#›</a:t>
            </a:fld>
            <a:endParaRPr lang="en-US"/>
          </a:p>
        </p:txBody>
      </p:sp>
    </p:spTree>
    <p:extLst>
      <p:ext uri="{BB962C8B-B14F-4D97-AF65-F5344CB8AC3E}">
        <p14:creationId xmlns:p14="http://schemas.microsoft.com/office/powerpoint/2010/main" val="112914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49EF06-FD83-4A2F-A8E8-B9AAE4FD0090}"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5532-0613-4051-A5A5-5A40578120D0}" type="slidenum">
              <a:rPr lang="en-US" smtClean="0"/>
              <a:t>‹#›</a:t>
            </a:fld>
            <a:endParaRPr lang="en-US"/>
          </a:p>
        </p:txBody>
      </p:sp>
    </p:spTree>
    <p:extLst>
      <p:ext uri="{BB962C8B-B14F-4D97-AF65-F5344CB8AC3E}">
        <p14:creationId xmlns:p14="http://schemas.microsoft.com/office/powerpoint/2010/main" val="427234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9EF06-FD83-4A2F-A8E8-B9AAE4FD0090}"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5532-0613-4051-A5A5-5A40578120D0}" type="slidenum">
              <a:rPr lang="en-US" smtClean="0"/>
              <a:t>‹#›</a:t>
            </a:fld>
            <a:endParaRPr lang="en-US"/>
          </a:p>
        </p:txBody>
      </p:sp>
    </p:spTree>
    <p:extLst>
      <p:ext uri="{BB962C8B-B14F-4D97-AF65-F5344CB8AC3E}">
        <p14:creationId xmlns:p14="http://schemas.microsoft.com/office/powerpoint/2010/main" val="407124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49EF06-FD83-4A2F-A8E8-B9AAE4FD0090}"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15532-0613-4051-A5A5-5A40578120D0}" type="slidenum">
              <a:rPr lang="en-US" smtClean="0"/>
              <a:t>‹#›</a:t>
            </a:fld>
            <a:endParaRPr lang="en-US"/>
          </a:p>
        </p:txBody>
      </p:sp>
    </p:spTree>
    <p:extLst>
      <p:ext uri="{BB962C8B-B14F-4D97-AF65-F5344CB8AC3E}">
        <p14:creationId xmlns:p14="http://schemas.microsoft.com/office/powerpoint/2010/main" val="383691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49EF06-FD83-4A2F-A8E8-B9AAE4FD0090}" type="datetimeFigureOut">
              <a:rPr lang="en-US" smtClean="0"/>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15532-0613-4051-A5A5-5A40578120D0}" type="slidenum">
              <a:rPr lang="en-US" smtClean="0"/>
              <a:t>‹#›</a:t>
            </a:fld>
            <a:endParaRPr lang="en-US"/>
          </a:p>
        </p:txBody>
      </p:sp>
    </p:spTree>
    <p:extLst>
      <p:ext uri="{BB962C8B-B14F-4D97-AF65-F5344CB8AC3E}">
        <p14:creationId xmlns:p14="http://schemas.microsoft.com/office/powerpoint/2010/main" val="386847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49EF06-FD83-4A2F-A8E8-B9AAE4FD0090}" type="datetimeFigureOut">
              <a:rPr lang="en-US" smtClean="0"/>
              <a:t>11/11/2018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15532-0613-4051-A5A5-5A40578120D0}" type="slidenum">
              <a:rPr lang="en-US" smtClean="0"/>
              <a:t>‹#›</a:t>
            </a:fld>
            <a:endParaRPr lang="en-US"/>
          </a:p>
        </p:txBody>
      </p:sp>
    </p:spTree>
    <p:extLst>
      <p:ext uri="{BB962C8B-B14F-4D97-AF65-F5344CB8AC3E}">
        <p14:creationId xmlns:p14="http://schemas.microsoft.com/office/powerpoint/2010/main" val="205249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9EF06-FD83-4A2F-A8E8-B9AAE4FD0090}" type="datetimeFigureOut">
              <a:rPr lang="en-US" smtClean="0"/>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15532-0613-4051-A5A5-5A40578120D0}" type="slidenum">
              <a:rPr lang="en-US" smtClean="0"/>
              <a:t>‹#›</a:t>
            </a:fld>
            <a:endParaRPr lang="en-US"/>
          </a:p>
        </p:txBody>
      </p:sp>
    </p:spTree>
    <p:extLst>
      <p:ext uri="{BB962C8B-B14F-4D97-AF65-F5344CB8AC3E}">
        <p14:creationId xmlns:p14="http://schemas.microsoft.com/office/powerpoint/2010/main" val="424160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9EF06-FD83-4A2F-A8E8-B9AAE4FD0090}"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15532-0613-4051-A5A5-5A40578120D0}" type="slidenum">
              <a:rPr lang="en-US" smtClean="0"/>
              <a:t>‹#›</a:t>
            </a:fld>
            <a:endParaRPr lang="en-US"/>
          </a:p>
        </p:txBody>
      </p:sp>
    </p:spTree>
    <p:extLst>
      <p:ext uri="{BB962C8B-B14F-4D97-AF65-F5344CB8AC3E}">
        <p14:creationId xmlns:p14="http://schemas.microsoft.com/office/powerpoint/2010/main" val="333211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9EF06-FD83-4A2F-A8E8-B9AAE4FD0090}"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15532-0613-4051-A5A5-5A40578120D0}" type="slidenum">
              <a:rPr lang="en-US" smtClean="0"/>
              <a:t>‹#›</a:t>
            </a:fld>
            <a:endParaRPr lang="en-US"/>
          </a:p>
        </p:txBody>
      </p:sp>
    </p:spTree>
    <p:extLst>
      <p:ext uri="{BB962C8B-B14F-4D97-AF65-F5344CB8AC3E}">
        <p14:creationId xmlns:p14="http://schemas.microsoft.com/office/powerpoint/2010/main" val="187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9EF06-FD83-4A2F-A8E8-B9AAE4FD0090}" type="datetimeFigureOut">
              <a:rPr lang="en-US" smtClean="0"/>
              <a:t>11/11/2018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15532-0613-4051-A5A5-5A40578120D0}" type="slidenum">
              <a:rPr lang="en-US" smtClean="0"/>
              <a:t>‹#›</a:t>
            </a:fld>
            <a:endParaRPr lang="en-US"/>
          </a:p>
        </p:txBody>
      </p:sp>
    </p:spTree>
    <p:extLst>
      <p:ext uri="{BB962C8B-B14F-4D97-AF65-F5344CB8AC3E}">
        <p14:creationId xmlns:p14="http://schemas.microsoft.com/office/powerpoint/2010/main" val="2570133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3.emf"/><Relationship Id="rId4" Type="http://schemas.openxmlformats.org/officeDocument/2006/relationships/image" Target="../media/image10.wmf"/><Relationship Id="rId9"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a:solidFill>
            <a:srgbClr val="FFC000"/>
          </a:solidFill>
        </p:spPr>
        <p:txBody>
          <a:bodyPr>
            <a:normAutofit fontScale="90000"/>
          </a:bodyPr>
          <a:lstStyle/>
          <a:p>
            <a:pPr>
              <a:lnSpc>
                <a:spcPct val="115000"/>
              </a:lnSpc>
              <a:spcBef>
                <a:spcPts val="1000"/>
              </a:spcBef>
              <a:spcAft>
                <a:spcPts val="1000"/>
              </a:spcAft>
            </a:pPr>
            <a:br>
              <a:rPr lang="en-US" sz="4000" b="1" dirty="0">
                <a:effectLst/>
                <a:latin typeface="Times New Roman"/>
                <a:ea typeface="Calibri"/>
                <a:cs typeface="Times New Roman"/>
              </a:rPr>
            </a:br>
            <a:r>
              <a:rPr lang="en-US" sz="4000" b="1" dirty="0">
                <a:effectLst/>
                <a:latin typeface="Times New Roman"/>
                <a:ea typeface="Calibri"/>
                <a:cs typeface="Times New Roman"/>
              </a:rPr>
              <a:t>Digital-to-Analog (DAC) and Analog-to-Digital (ADC) Converter</a:t>
            </a:r>
            <a:br>
              <a:rPr lang="en-US" sz="3200" dirty="0">
                <a:effectLst/>
                <a:latin typeface="Times New Roman"/>
                <a:ea typeface="Calibri"/>
              </a:rPr>
            </a:br>
            <a:endParaRPr lang="en-US" sz="4000" dirty="0"/>
          </a:p>
        </p:txBody>
      </p:sp>
      <p:sp>
        <p:nvSpPr>
          <p:cNvPr id="5" name="Rectangle 4">
            <a:extLst>
              <a:ext uri="{FF2B5EF4-FFF2-40B4-BE49-F238E27FC236}">
                <a16:creationId xmlns:a16="http://schemas.microsoft.com/office/drawing/2014/main" id="{434DD2D4-2231-4165-BA28-0A4E8029B07B}"/>
              </a:ext>
            </a:extLst>
          </p:cNvPr>
          <p:cNvSpPr/>
          <p:nvPr/>
        </p:nvSpPr>
        <p:spPr>
          <a:xfrm>
            <a:off x="432582" y="3657600"/>
            <a:ext cx="8025618" cy="3046988"/>
          </a:xfrm>
          <a:prstGeom prst="rect">
            <a:avLst/>
          </a:prstGeom>
          <a:solidFill>
            <a:schemeClr val="accent5">
              <a:lumMod val="20000"/>
              <a:lumOff val="80000"/>
            </a:schemeClr>
          </a:solidFill>
        </p:spPr>
        <p:txBody>
          <a:bodyPr wrap="square">
            <a:spAutoFit/>
          </a:bodyPr>
          <a:lstStyle/>
          <a:p>
            <a:pPr marL="457200" indent="-457200" algn="just">
              <a:buFont typeface="Wingdings" panose="05000000000000000000" pitchFamily="2" charset="2"/>
              <a:buChar char="v"/>
            </a:pPr>
            <a:r>
              <a:rPr lang="en-GB" sz="2400" dirty="0">
                <a:solidFill>
                  <a:srgbClr val="000000"/>
                </a:solidFill>
                <a:latin typeface="Times New Roman" panose="02020603050405020304" pitchFamily="18" charset="0"/>
              </a:rPr>
              <a:t>In the case of DACs, they output an analog voltage that is a proportion of a reference voltage, the proportion based on the digital word applied.</a:t>
            </a:r>
          </a:p>
          <a:p>
            <a:pPr algn="just"/>
            <a:endParaRPr lang="en-GB" sz="2400" dirty="0">
              <a:solidFill>
                <a:srgbClr val="000000"/>
              </a:solidFill>
              <a:latin typeface="Times New Roman" panose="02020603050405020304" pitchFamily="18" charset="0"/>
            </a:endParaRPr>
          </a:p>
          <a:p>
            <a:pPr marL="457200" indent="-457200" algn="just">
              <a:buFont typeface="Wingdings" panose="05000000000000000000" pitchFamily="2" charset="2"/>
              <a:buChar char="v"/>
            </a:pPr>
            <a:r>
              <a:rPr lang="en-GB" sz="2400" dirty="0">
                <a:solidFill>
                  <a:srgbClr val="000000"/>
                </a:solidFill>
                <a:latin typeface="Times New Roman" panose="02020603050405020304" pitchFamily="18" charset="0"/>
              </a:rPr>
              <a:t> In the case of the ADC, a digital representation of the analog voltage that is applied to the ADCs input is outputted, the representation proportional to a reference voltage. </a:t>
            </a:r>
            <a:endParaRPr lang="en-GB" sz="2400" dirty="0"/>
          </a:p>
        </p:txBody>
      </p:sp>
      <p:sp>
        <p:nvSpPr>
          <p:cNvPr id="3" name="Rectangle 2">
            <a:extLst>
              <a:ext uri="{FF2B5EF4-FFF2-40B4-BE49-F238E27FC236}">
                <a16:creationId xmlns:a16="http://schemas.microsoft.com/office/drawing/2014/main" id="{2C6ABB56-6828-43B6-8BF9-335BB3574967}"/>
              </a:ext>
            </a:extLst>
          </p:cNvPr>
          <p:cNvSpPr/>
          <p:nvPr/>
        </p:nvSpPr>
        <p:spPr>
          <a:xfrm>
            <a:off x="716280" y="2146816"/>
            <a:ext cx="6019800" cy="1261884"/>
          </a:xfrm>
          <a:prstGeom prst="rect">
            <a:avLst/>
          </a:prstGeom>
          <a:solidFill>
            <a:schemeClr val="accent6">
              <a:lumMod val="20000"/>
              <a:lumOff val="80000"/>
            </a:schemeClr>
          </a:solidFill>
        </p:spPr>
        <p:txBody>
          <a:bodyPr wrap="square">
            <a:spAutoFit/>
          </a:bodyPr>
          <a:lstStyle/>
          <a:p>
            <a:pPr lvl="0" algn="just"/>
            <a:r>
              <a:rPr lang="en-GB" sz="2800" dirty="0">
                <a:solidFill>
                  <a:srgbClr val="000000"/>
                </a:solidFill>
                <a:latin typeface="Times New Roman" panose="02020603050405020304" pitchFamily="18" charset="0"/>
              </a:rPr>
              <a:t> </a:t>
            </a:r>
            <a:r>
              <a:rPr lang="en-GB" sz="2400" dirty="0">
                <a:solidFill>
                  <a:srgbClr val="000000"/>
                </a:solidFill>
                <a:latin typeface="Times New Roman" panose="02020603050405020304" pitchFamily="18" charset="0"/>
              </a:rPr>
              <a:t>There are two basic type of converters: </a:t>
            </a:r>
          </a:p>
          <a:p>
            <a:pPr marL="514350" lvl="0" indent="-514350" algn="just">
              <a:buFont typeface="+mj-lt"/>
              <a:buAutoNum type="arabicPeriod"/>
            </a:pPr>
            <a:r>
              <a:rPr lang="en-GB" sz="2400" b="1" dirty="0">
                <a:solidFill>
                  <a:srgbClr val="000000"/>
                </a:solidFill>
                <a:latin typeface="Times New Roman" panose="02020603050405020304" pitchFamily="18" charset="0"/>
              </a:rPr>
              <a:t>Digital-to-</a:t>
            </a:r>
            <a:r>
              <a:rPr lang="en-GB" sz="2400" b="1" dirty="0" err="1">
                <a:solidFill>
                  <a:srgbClr val="000000"/>
                </a:solidFill>
                <a:latin typeface="Times New Roman" panose="02020603050405020304" pitchFamily="18" charset="0"/>
              </a:rPr>
              <a:t>analog</a:t>
            </a:r>
            <a:r>
              <a:rPr lang="en-GB" sz="2400" b="1" dirty="0">
                <a:solidFill>
                  <a:srgbClr val="000000"/>
                </a:solidFill>
                <a:latin typeface="Times New Roman" panose="02020603050405020304" pitchFamily="18" charset="0"/>
              </a:rPr>
              <a:t> (DACs or D/As) </a:t>
            </a:r>
          </a:p>
          <a:p>
            <a:pPr marL="514350" lvl="0" indent="-514350" algn="just">
              <a:buFont typeface="+mj-lt"/>
              <a:buAutoNum type="arabicPeriod"/>
            </a:pPr>
            <a:r>
              <a:rPr lang="en-GB" sz="2400" b="1" dirty="0">
                <a:solidFill>
                  <a:srgbClr val="000000"/>
                </a:solidFill>
                <a:latin typeface="Times New Roman" panose="02020603050405020304" pitchFamily="18" charset="0"/>
              </a:rPr>
              <a:t> Analog-to digital (ADCs or A/Ds). </a:t>
            </a:r>
          </a:p>
        </p:txBody>
      </p:sp>
    </p:spTree>
    <p:extLst>
      <p:ext uri="{BB962C8B-B14F-4D97-AF65-F5344CB8AC3E}">
        <p14:creationId xmlns:p14="http://schemas.microsoft.com/office/powerpoint/2010/main" val="353128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8">
            <a:extLst>
              <a:ext uri="{FF2B5EF4-FFF2-40B4-BE49-F238E27FC236}">
                <a16:creationId xmlns:a16="http://schemas.microsoft.com/office/drawing/2014/main" id="{B363C30E-1CB1-480F-A99C-B12DBF8045BA}"/>
              </a:ext>
            </a:extLst>
          </p:cNvPr>
          <p:cNvSpPr>
            <a:spLocks noChangeArrowheads="1" noChangeShapeType="1" noTextEdit="1"/>
          </p:cNvSpPr>
          <p:nvPr/>
        </p:nvSpPr>
        <p:spPr bwMode="auto">
          <a:xfrm>
            <a:off x="914400" y="1768475"/>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800" kern="10" dirty="0">
                <a:effectLst>
                  <a:outerShdw dist="35921" dir="2700000" algn="ctr" rotWithShape="0">
                    <a:srgbClr val="C0C0C0">
                      <a:alpha val="79999"/>
                    </a:srgbClr>
                  </a:outerShdw>
                </a:effectLst>
                <a:latin typeface="Times" panose="02020603050405020304" pitchFamily="18" charset="0"/>
                <a:cs typeface="Times" panose="02020603050405020304" pitchFamily="18" charset="0"/>
              </a:rPr>
              <a:t>Example</a:t>
            </a:r>
          </a:p>
        </p:txBody>
      </p:sp>
      <p:sp>
        <p:nvSpPr>
          <p:cNvPr id="5" name="Text Box 9">
            <a:extLst>
              <a:ext uri="{FF2B5EF4-FFF2-40B4-BE49-F238E27FC236}">
                <a16:creationId xmlns:a16="http://schemas.microsoft.com/office/drawing/2014/main" id="{21A57C30-384A-4E6E-A908-313F66006956}"/>
              </a:ext>
            </a:extLst>
          </p:cNvPr>
          <p:cNvSpPr txBox="1">
            <a:spLocks noChangeArrowheads="1"/>
          </p:cNvSpPr>
          <p:nvPr/>
        </p:nvSpPr>
        <p:spPr bwMode="auto">
          <a:xfrm>
            <a:off x="2209800" y="1752600"/>
            <a:ext cx="632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10000"/>
              </a:spcBef>
            </a:pPr>
            <a:r>
              <a:rPr lang="en-US" altLang="en-US" sz="2000"/>
              <a:t>A certain binary-weighted-input DAC has a binary input of 1101. If a HIGH = +3.0 V and a LOW = 0 V, what is </a:t>
            </a:r>
            <a:r>
              <a:rPr lang="en-US" altLang="en-US" sz="2000" i="1"/>
              <a:t>V</a:t>
            </a:r>
            <a:r>
              <a:rPr lang="en-US" altLang="en-US" sz="2000" baseline="-25000"/>
              <a:t>out</a:t>
            </a:r>
            <a:r>
              <a:rPr lang="en-US" altLang="en-US" sz="2000"/>
              <a:t>?</a:t>
            </a:r>
          </a:p>
        </p:txBody>
      </p:sp>
      <p:sp>
        <p:nvSpPr>
          <p:cNvPr id="6" name="WordArt 10">
            <a:extLst>
              <a:ext uri="{FF2B5EF4-FFF2-40B4-BE49-F238E27FC236}">
                <a16:creationId xmlns:a16="http://schemas.microsoft.com/office/drawing/2014/main" id="{BF3CF7C6-C3AF-4849-982F-F371F12DCC5F}"/>
              </a:ext>
            </a:extLst>
          </p:cNvPr>
          <p:cNvSpPr>
            <a:spLocks noChangeArrowheads="1" noChangeShapeType="1" noTextEdit="1"/>
          </p:cNvSpPr>
          <p:nvPr/>
        </p:nvSpPr>
        <p:spPr bwMode="auto">
          <a:xfrm>
            <a:off x="914400" y="45720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800" kern="10" dirty="0">
                <a:effectLst>
                  <a:outerShdw dist="35921" dir="2700000" algn="ctr" rotWithShape="0">
                    <a:srgbClr val="C0C0C0">
                      <a:alpha val="79999"/>
                    </a:srgbClr>
                  </a:outerShdw>
                </a:effectLst>
                <a:latin typeface="Times" panose="02020603050405020304" pitchFamily="18" charset="0"/>
                <a:cs typeface="Times" panose="02020603050405020304" pitchFamily="18" charset="0"/>
              </a:rPr>
              <a:t>Solution</a:t>
            </a:r>
          </a:p>
        </p:txBody>
      </p:sp>
      <p:graphicFrame>
        <p:nvGraphicFramePr>
          <p:cNvPr id="17" name="Object 24">
            <a:extLst>
              <a:ext uri="{FF2B5EF4-FFF2-40B4-BE49-F238E27FC236}">
                <a16:creationId xmlns:a16="http://schemas.microsoft.com/office/drawing/2014/main" id="{5B6B2618-B074-4D81-92A4-54980FFA0978}"/>
              </a:ext>
            </a:extLst>
          </p:cNvPr>
          <p:cNvGraphicFramePr>
            <a:graphicFrameLocks noChangeAspect="1"/>
          </p:cNvGraphicFramePr>
          <p:nvPr>
            <p:extLst>
              <p:ext uri="{D42A27DB-BD31-4B8C-83A1-F6EECF244321}">
                <p14:modId xmlns:p14="http://schemas.microsoft.com/office/powerpoint/2010/main" val="4090670369"/>
              </p:ext>
            </p:extLst>
          </p:nvPr>
        </p:nvGraphicFramePr>
        <p:xfrm>
          <a:off x="2339975" y="4724400"/>
          <a:ext cx="5127625" cy="995363"/>
        </p:xfrm>
        <a:graphic>
          <a:graphicData uri="http://schemas.openxmlformats.org/presentationml/2006/ole">
            <mc:AlternateContent xmlns:mc="http://schemas.openxmlformats.org/markup-compatibility/2006">
              <mc:Choice xmlns:v="urn:schemas-microsoft-com:vml" Requires="v">
                <p:oleObj spid="_x0000_s29726" name="Equation" r:id="rId3" imgW="3403600" imgH="660400" progId="Equation.DSMT4">
                  <p:embed/>
                </p:oleObj>
              </mc:Choice>
              <mc:Fallback>
                <p:oleObj name="Equation" r:id="rId3" imgW="3403600" imgH="660400" progId="Equation.DSMT4">
                  <p:embed/>
                  <p:pic>
                    <p:nvPicPr>
                      <p:cNvPr id="159768" name="Object 24">
                        <a:extLst>
                          <a:ext uri="{FF2B5EF4-FFF2-40B4-BE49-F238E27FC236}">
                            <a16:creationId xmlns:a16="http://schemas.microsoft.com/office/drawing/2014/main" id="{251BD09B-9872-454D-9E3B-D0C0B6624A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724400"/>
                        <a:ext cx="5127625" cy="99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Box 25">
            <a:extLst>
              <a:ext uri="{FF2B5EF4-FFF2-40B4-BE49-F238E27FC236}">
                <a16:creationId xmlns:a16="http://schemas.microsoft.com/office/drawing/2014/main" id="{FF90A2B4-5B49-4116-886F-B864A9E80EFB}"/>
              </a:ext>
            </a:extLst>
          </p:cNvPr>
          <p:cNvSpPr txBox="1">
            <a:spLocks noChangeArrowheads="1"/>
          </p:cNvSpPr>
          <p:nvPr/>
        </p:nvSpPr>
        <p:spPr bwMode="auto">
          <a:xfrm>
            <a:off x="2301875" y="57150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dirty="0" err="1"/>
              <a:t>V</a:t>
            </a:r>
            <a:r>
              <a:rPr lang="en-US" altLang="en-US" sz="2000" baseline="-25000" dirty="0" err="1"/>
              <a:t>out</a:t>
            </a:r>
            <a:r>
              <a:rPr lang="en-US" altLang="en-US" sz="2000" dirty="0"/>
              <a:t> = </a:t>
            </a:r>
            <a:r>
              <a:rPr lang="en-US" altLang="en-US" sz="2000" i="1" dirty="0" err="1"/>
              <a:t>I</a:t>
            </a:r>
            <a:r>
              <a:rPr lang="en-US" altLang="en-US" sz="2000" i="1" baseline="-25000" dirty="0" err="1"/>
              <a:t>out</a:t>
            </a:r>
            <a:r>
              <a:rPr lang="en-US" altLang="en-US" sz="2000" dirty="0"/>
              <a:t> </a:t>
            </a:r>
            <a:r>
              <a:rPr lang="en-US" altLang="en-US" sz="2000" i="1" dirty="0" err="1"/>
              <a:t>R</a:t>
            </a:r>
            <a:r>
              <a:rPr lang="en-US" altLang="en-US" sz="2000" i="1" baseline="-25000" dirty="0" err="1"/>
              <a:t>f</a:t>
            </a:r>
            <a:r>
              <a:rPr lang="en-US" altLang="en-US" sz="2000" dirty="0"/>
              <a:t> = (</a:t>
            </a:r>
            <a:r>
              <a:rPr lang="en-US" altLang="en-US" sz="2000" dirty="0">
                <a:cs typeface="Times New Roman" panose="02020603050405020304" pitchFamily="18" charset="0"/>
              </a:rPr>
              <a:t>−</a:t>
            </a:r>
            <a:r>
              <a:rPr lang="en-US" altLang="en-US" sz="2000" dirty="0"/>
              <a:t>0.325 mA)(10 k</a:t>
            </a:r>
            <a:r>
              <a:rPr lang="en-US" altLang="en-US" sz="2000" dirty="0">
                <a:latin typeface="Symbol" panose="05050102010706020507" pitchFamily="18" charset="2"/>
              </a:rPr>
              <a:t>W</a:t>
            </a:r>
            <a:r>
              <a:rPr lang="en-US" altLang="en-US" sz="2000" dirty="0"/>
              <a:t>) =</a:t>
            </a:r>
          </a:p>
        </p:txBody>
      </p:sp>
      <p:sp>
        <p:nvSpPr>
          <p:cNvPr id="19" name="Text Box 26">
            <a:extLst>
              <a:ext uri="{FF2B5EF4-FFF2-40B4-BE49-F238E27FC236}">
                <a16:creationId xmlns:a16="http://schemas.microsoft.com/office/drawing/2014/main" id="{019250EB-6FE6-41E7-AD97-39E6349D876A}"/>
              </a:ext>
            </a:extLst>
          </p:cNvPr>
          <p:cNvSpPr txBox="1">
            <a:spLocks noChangeArrowheads="1"/>
          </p:cNvSpPr>
          <p:nvPr/>
        </p:nvSpPr>
        <p:spPr bwMode="auto">
          <a:xfrm>
            <a:off x="6172200" y="5715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solidFill>
                  <a:srgbClr val="FF3300"/>
                </a:solidFill>
              </a:rPr>
              <a:t>−3.25 V</a:t>
            </a:r>
          </a:p>
        </p:txBody>
      </p:sp>
      <p:grpSp>
        <p:nvGrpSpPr>
          <p:cNvPr id="22" name="Group 21">
            <a:extLst>
              <a:ext uri="{FF2B5EF4-FFF2-40B4-BE49-F238E27FC236}">
                <a16:creationId xmlns:a16="http://schemas.microsoft.com/office/drawing/2014/main" id="{CC5388B6-C324-476B-A257-2FA9F1743EB1}"/>
              </a:ext>
            </a:extLst>
          </p:cNvPr>
          <p:cNvGrpSpPr/>
          <p:nvPr/>
        </p:nvGrpSpPr>
        <p:grpSpPr>
          <a:xfrm>
            <a:off x="2995246" y="2517531"/>
            <a:ext cx="4495800" cy="2133600"/>
            <a:chOff x="3124200" y="2438400"/>
            <a:chExt cx="4495800" cy="2133600"/>
          </a:xfrm>
        </p:grpSpPr>
        <p:graphicFrame>
          <p:nvGraphicFramePr>
            <p:cNvPr id="2" name="Object 22">
              <a:extLst>
                <a:ext uri="{FF2B5EF4-FFF2-40B4-BE49-F238E27FC236}">
                  <a16:creationId xmlns:a16="http://schemas.microsoft.com/office/drawing/2014/main" id="{7E1923CB-A5FB-424F-BB53-2BECF6C60C83}"/>
                </a:ext>
              </a:extLst>
            </p:cNvPr>
            <p:cNvGraphicFramePr>
              <a:graphicFrameLocks noChangeAspect="1"/>
            </p:cNvGraphicFramePr>
            <p:nvPr>
              <p:extLst>
                <p:ext uri="{D42A27DB-BD31-4B8C-83A1-F6EECF244321}">
                  <p14:modId xmlns:p14="http://schemas.microsoft.com/office/powerpoint/2010/main" val="2597998723"/>
                </p:ext>
              </p:extLst>
            </p:nvPr>
          </p:nvGraphicFramePr>
          <p:xfrm>
            <a:off x="3733800" y="2667000"/>
            <a:ext cx="3429000" cy="1863725"/>
          </p:xfrm>
          <a:graphic>
            <a:graphicData uri="http://schemas.openxmlformats.org/presentationml/2006/ole">
              <mc:AlternateContent xmlns:mc="http://schemas.openxmlformats.org/markup-compatibility/2006">
                <mc:Choice xmlns:v="urn:schemas-microsoft-com:vml" Requires="v">
                  <p:oleObj spid="_x0000_s29727" name="CorelDRAW" r:id="rId5" imgW="2298192" imgH="1231392" progId="CorelDRAW.Graphic.13">
                    <p:embed/>
                  </p:oleObj>
                </mc:Choice>
                <mc:Fallback>
                  <p:oleObj name="CorelDRAW" r:id="rId5" imgW="2298192" imgH="1231392" progId="CorelDRAW.Graphic.13">
                    <p:embed/>
                    <p:pic>
                      <p:nvPicPr>
                        <p:cNvPr id="18434" name="Object 22">
                          <a:extLst>
                            <a:ext uri="{FF2B5EF4-FFF2-40B4-BE49-F238E27FC236}">
                              <a16:creationId xmlns:a16="http://schemas.microsoft.com/office/drawing/2014/main" id="{2AE8F2FB-93E1-46B3-AF05-390DBAD029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667000"/>
                          <a:ext cx="3429000"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 name="Group 20">
              <a:extLst>
                <a:ext uri="{FF2B5EF4-FFF2-40B4-BE49-F238E27FC236}">
                  <a16:creationId xmlns:a16="http://schemas.microsoft.com/office/drawing/2014/main" id="{EF1C473B-57BE-4E55-A747-CE602BCBDF66}"/>
                </a:ext>
              </a:extLst>
            </p:cNvPr>
            <p:cNvGrpSpPr/>
            <p:nvPr/>
          </p:nvGrpSpPr>
          <p:grpSpPr>
            <a:xfrm>
              <a:off x="3124200" y="2438400"/>
              <a:ext cx="4495800" cy="2133600"/>
              <a:chOff x="3124200" y="2438400"/>
              <a:chExt cx="4495800" cy="2133600"/>
            </a:xfrm>
          </p:grpSpPr>
          <p:sp>
            <p:nvSpPr>
              <p:cNvPr id="7" name="Text Box 13">
                <a:extLst>
                  <a:ext uri="{FF2B5EF4-FFF2-40B4-BE49-F238E27FC236}">
                    <a16:creationId xmlns:a16="http://schemas.microsoft.com/office/drawing/2014/main" id="{B51D29F9-2B8F-44B8-BCBC-D12CD04B4E9D}"/>
                  </a:ext>
                </a:extLst>
              </p:cNvPr>
              <p:cNvSpPr txBox="1">
                <a:spLocks noChangeArrowheads="1"/>
              </p:cNvSpPr>
              <p:nvPr/>
            </p:nvSpPr>
            <p:spPr bwMode="auto">
              <a:xfrm>
                <a:off x="3124200" y="2641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FF3300"/>
                    </a:solidFill>
                  </a:rPr>
                  <a:t>+3.0 V</a:t>
                </a:r>
              </a:p>
            </p:txBody>
          </p:sp>
          <p:sp>
            <p:nvSpPr>
              <p:cNvPr id="8" name="Text Box 14">
                <a:extLst>
                  <a:ext uri="{FF2B5EF4-FFF2-40B4-BE49-F238E27FC236}">
                    <a16:creationId xmlns:a16="http://schemas.microsoft.com/office/drawing/2014/main" id="{C6DD98B8-3A6E-470E-904A-DFA0BEC5B4B1}"/>
                  </a:ext>
                </a:extLst>
              </p:cNvPr>
              <p:cNvSpPr txBox="1">
                <a:spLocks noChangeArrowheads="1"/>
              </p:cNvSpPr>
              <p:nvPr/>
            </p:nvSpPr>
            <p:spPr bwMode="auto">
              <a:xfrm>
                <a:off x="3124200" y="37242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FF3300"/>
                    </a:solidFill>
                  </a:rPr>
                  <a:t>+3.0 V</a:t>
                </a:r>
              </a:p>
            </p:txBody>
          </p:sp>
          <p:sp>
            <p:nvSpPr>
              <p:cNvPr id="9" name="Text Box 15">
                <a:extLst>
                  <a:ext uri="{FF2B5EF4-FFF2-40B4-BE49-F238E27FC236}">
                    <a16:creationId xmlns:a16="http://schemas.microsoft.com/office/drawing/2014/main" id="{D60CB75E-E36E-4154-94B0-0FD06F138B70}"/>
                  </a:ext>
                </a:extLst>
              </p:cNvPr>
              <p:cNvSpPr txBox="1">
                <a:spLocks noChangeArrowheads="1"/>
              </p:cNvSpPr>
              <p:nvPr/>
            </p:nvSpPr>
            <p:spPr bwMode="auto">
              <a:xfrm>
                <a:off x="3124200" y="42672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FF3300"/>
                    </a:solidFill>
                  </a:rPr>
                  <a:t>+3.0 V</a:t>
                </a:r>
              </a:p>
            </p:txBody>
          </p:sp>
          <p:sp>
            <p:nvSpPr>
              <p:cNvPr id="10" name="Text Box 16">
                <a:extLst>
                  <a:ext uri="{FF2B5EF4-FFF2-40B4-BE49-F238E27FC236}">
                    <a16:creationId xmlns:a16="http://schemas.microsoft.com/office/drawing/2014/main" id="{12B58D4A-5AC2-43AE-AB67-274C054F2047}"/>
                  </a:ext>
                </a:extLst>
              </p:cNvPr>
              <p:cNvSpPr txBox="1">
                <a:spLocks noChangeArrowheads="1"/>
              </p:cNvSpPr>
              <p:nvPr/>
            </p:nvSpPr>
            <p:spPr bwMode="auto">
              <a:xfrm>
                <a:off x="3200400" y="3182938"/>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FF3300"/>
                    </a:solidFill>
                  </a:rPr>
                  <a:t>   0 V</a:t>
                </a:r>
              </a:p>
            </p:txBody>
          </p:sp>
          <p:sp>
            <p:nvSpPr>
              <p:cNvPr id="11" name="Text Box 17">
                <a:extLst>
                  <a:ext uri="{FF2B5EF4-FFF2-40B4-BE49-F238E27FC236}">
                    <a16:creationId xmlns:a16="http://schemas.microsoft.com/office/drawing/2014/main" id="{D6429771-7359-4501-834F-AE4D8077D4DF}"/>
                  </a:ext>
                </a:extLst>
              </p:cNvPr>
              <p:cNvSpPr txBox="1">
                <a:spLocks noChangeArrowheads="1"/>
              </p:cNvSpPr>
              <p:nvPr/>
            </p:nvSpPr>
            <p:spPr bwMode="auto">
              <a:xfrm>
                <a:off x="4000500" y="24384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120 k</a:t>
                </a:r>
                <a:r>
                  <a:rPr lang="en-US" altLang="en-US" sz="1400">
                    <a:latin typeface="Symbol" panose="05050102010706020507" pitchFamily="18" charset="2"/>
                  </a:rPr>
                  <a:t>W</a:t>
                </a:r>
              </a:p>
            </p:txBody>
          </p:sp>
          <p:sp>
            <p:nvSpPr>
              <p:cNvPr id="12" name="Text Box 18">
                <a:extLst>
                  <a:ext uri="{FF2B5EF4-FFF2-40B4-BE49-F238E27FC236}">
                    <a16:creationId xmlns:a16="http://schemas.microsoft.com/office/drawing/2014/main" id="{4995D0B4-9175-4E79-842E-2EA1554B6C36}"/>
                  </a:ext>
                </a:extLst>
              </p:cNvPr>
              <p:cNvSpPr txBox="1">
                <a:spLocks noChangeArrowheads="1"/>
              </p:cNvSpPr>
              <p:nvPr/>
            </p:nvSpPr>
            <p:spPr bwMode="auto">
              <a:xfrm>
                <a:off x="4000500" y="2981325"/>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60 k</a:t>
                </a:r>
                <a:r>
                  <a:rPr lang="en-US" altLang="en-US" sz="1400">
                    <a:latin typeface="Symbol" panose="05050102010706020507" pitchFamily="18" charset="2"/>
                  </a:rPr>
                  <a:t>W</a:t>
                </a:r>
              </a:p>
            </p:txBody>
          </p:sp>
          <p:sp>
            <p:nvSpPr>
              <p:cNvPr id="13" name="Text Box 19">
                <a:extLst>
                  <a:ext uri="{FF2B5EF4-FFF2-40B4-BE49-F238E27FC236}">
                    <a16:creationId xmlns:a16="http://schemas.microsoft.com/office/drawing/2014/main" id="{9F46DED3-A174-4267-A2AA-7112D20F58A9}"/>
                  </a:ext>
                </a:extLst>
              </p:cNvPr>
              <p:cNvSpPr txBox="1">
                <a:spLocks noChangeArrowheads="1"/>
              </p:cNvSpPr>
              <p:nvPr/>
            </p:nvSpPr>
            <p:spPr bwMode="auto">
              <a:xfrm>
                <a:off x="4000500" y="352425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30 k</a:t>
                </a:r>
                <a:r>
                  <a:rPr lang="en-US" altLang="en-US" sz="1400">
                    <a:latin typeface="Symbol" panose="05050102010706020507" pitchFamily="18" charset="2"/>
                  </a:rPr>
                  <a:t>W</a:t>
                </a:r>
              </a:p>
            </p:txBody>
          </p:sp>
          <p:sp>
            <p:nvSpPr>
              <p:cNvPr id="14" name="Text Box 20">
                <a:extLst>
                  <a:ext uri="{FF2B5EF4-FFF2-40B4-BE49-F238E27FC236}">
                    <a16:creationId xmlns:a16="http://schemas.microsoft.com/office/drawing/2014/main" id="{D5A64380-0AB1-4E03-940A-DDF0407158C6}"/>
                  </a:ext>
                </a:extLst>
              </p:cNvPr>
              <p:cNvSpPr txBox="1">
                <a:spLocks noChangeArrowheads="1"/>
              </p:cNvSpPr>
              <p:nvPr/>
            </p:nvSpPr>
            <p:spPr bwMode="auto">
              <a:xfrm>
                <a:off x="4000500" y="4067175"/>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15 k</a:t>
                </a:r>
                <a:r>
                  <a:rPr lang="en-US" altLang="en-US" sz="1400">
                    <a:latin typeface="Symbol" panose="05050102010706020507" pitchFamily="18" charset="2"/>
                  </a:rPr>
                  <a:t>W</a:t>
                </a:r>
              </a:p>
            </p:txBody>
          </p:sp>
          <p:sp>
            <p:nvSpPr>
              <p:cNvPr id="15" name="Text Box 21">
                <a:extLst>
                  <a:ext uri="{FF2B5EF4-FFF2-40B4-BE49-F238E27FC236}">
                    <a16:creationId xmlns:a16="http://schemas.microsoft.com/office/drawing/2014/main" id="{BD7C351F-B8CB-4CAA-811B-05B71E7A6583}"/>
                  </a:ext>
                </a:extLst>
              </p:cNvPr>
              <p:cNvSpPr txBox="1">
                <a:spLocks noChangeArrowheads="1"/>
              </p:cNvSpPr>
              <p:nvPr/>
            </p:nvSpPr>
            <p:spPr bwMode="auto">
              <a:xfrm>
                <a:off x="5867400" y="30480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10 k</a:t>
                </a:r>
                <a:r>
                  <a:rPr lang="en-US" altLang="en-US" sz="1400">
                    <a:latin typeface="Symbol" panose="05050102010706020507" pitchFamily="18" charset="2"/>
                  </a:rPr>
                  <a:t>W</a:t>
                </a:r>
              </a:p>
            </p:txBody>
          </p:sp>
          <p:sp>
            <p:nvSpPr>
              <p:cNvPr id="16" name="Text Box 23">
                <a:extLst>
                  <a:ext uri="{FF2B5EF4-FFF2-40B4-BE49-F238E27FC236}">
                    <a16:creationId xmlns:a16="http://schemas.microsoft.com/office/drawing/2014/main" id="{D594BE5A-CF00-4270-8479-DAFBA543D619}"/>
                  </a:ext>
                </a:extLst>
              </p:cNvPr>
              <p:cNvSpPr txBox="1">
                <a:spLocks noChangeArrowheads="1"/>
              </p:cNvSpPr>
              <p:nvPr/>
            </p:nvSpPr>
            <p:spPr bwMode="auto">
              <a:xfrm>
                <a:off x="6057900" y="2554288"/>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i="1" baseline="-25000"/>
                  <a:t>f</a:t>
                </a:r>
              </a:p>
            </p:txBody>
          </p:sp>
          <p:sp>
            <p:nvSpPr>
              <p:cNvPr id="20" name="Text Box 27">
                <a:extLst>
                  <a:ext uri="{FF2B5EF4-FFF2-40B4-BE49-F238E27FC236}">
                    <a16:creationId xmlns:a16="http://schemas.microsoft.com/office/drawing/2014/main" id="{A22E639F-96D3-4BE8-93F9-051576AA4588}"/>
                  </a:ext>
                </a:extLst>
              </p:cNvPr>
              <p:cNvSpPr txBox="1">
                <a:spLocks noChangeArrowheads="1"/>
              </p:cNvSpPr>
              <p:nvPr/>
            </p:nvSpPr>
            <p:spPr bwMode="auto">
              <a:xfrm>
                <a:off x="7162800" y="3657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V</a:t>
                </a:r>
                <a:r>
                  <a:rPr lang="en-US" altLang="en-US" sz="1400" i="1" baseline="-25000">
                    <a:solidFill>
                      <a:srgbClr val="FF3300"/>
                    </a:solidFill>
                  </a:rPr>
                  <a:t>out</a:t>
                </a:r>
              </a:p>
            </p:txBody>
          </p:sp>
        </p:grpSp>
      </p:grpSp>
      <p:sp>
        <p:nvSpPr>
          <p:cNvPr id="24" name="Text Box 5">
            <a:extLst>
              <a:ext uri="{FF2B5EF4-FFF2-40B4-BE49-F238E27FC236}">
                <a16:creationId xmlns:a16="http://schemas.microsoft.com/office/drawing/2014/main" id="{63BB79F4-06BD-4F25-BC9E-9007F73D243E}"/>
              </a:ext>
            </a:extLst>
          </p:cNvPr>
          <p:cNvSpPr txBox="1">
            <a:spLocks noChangeArrowheads="1"/>
          </p:cNvSpPr>
          <p:nvPr/>
        </p:nvSpPr>
        <p:spPr bwMode="auto">
          <a:xfrm>
            <a:off x="2286000" y="228600"/>
            <a:ext cx="4495800" cy="461665"/>
          </a:xfrm>
          <a:prstGeom prst="rect">
            <a:avLst/>
          </a:prstGeom>
          <a:solidFill>
            <a:srgbClr val="FFC000"/>
          </a:solidFill>
          <a:ln>
            <a:noFill/>
          </a:ln>
          <a:effectLs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t>Binary-weighted-input DAC</a:t>
            </a:r>
          </a:p>
        </p:txBody>
      </p:sp>
    </p:spTree>
    <p:extLst>
      <p:ext uri="{BB962C8B-B14F-4D97-AF65-F5344CB8AC3E}">
        <p14:creationId xmlns:p14="http://schemas.microsoft.com/office/powerpoint/2010/main" val="113590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2" presetClass="entr" presetSubtype="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1+#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900" decel="100000" fill="hold"/>
                                        <p:tgtEl>
                                          <p:spTgt spid="1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9"/>
                                        </p:tgtEl>
                                        <p:attrNameLst>
                                          <p:attrName>ppt_y</p:attrName>
                                        </p:attrNameLst>
                                      </p:cBhvr>
                                      <p:tavLst>
                                        <p:tav tm="0">
                                          <p:val>
                                            <p:strVal val="#ppt_y"/>
                                          </p:val>
                                        </p:tav>
                                        <p:tav tm="100000">
                                          <p:val>
                                            <p:strVal val="#ppt_y"/>
                                          </p:val>
                                        </p:tav>
                                      </p:tavLst>
                                    </p:anim>
                                    <p:anim calcmode="lin" valueType="num">
                                      <p:cBhvr>
                                        <p:cTn id="26"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5">
            <a:extLst>
              <a:ext uri="{FF2B5EF4-FFF2-40B4-BE49-F238E27FC236}">
                <a16:creationId xmlns:a16="http://schemas.microsoft.com/office/drawing/2014/main" id="{7B508561-83EC-4F3B-9E8B-B5E502820B9D}"/>
              </a:ext>
            </a:extLst>
          </p:cNvPr>
          <p:cNvGraphicFramePr>
            <a:graphicFrameLocks noChangeAspect="1"/>
          </p:cNvGraphicFramePr>
          <p:nvPr>
            <p:extLst>
              <p:ext uri="{D42A27DB-BD31-4B8C-83A1-F6EECF244321}">
                <p14:modId xmlns:p14="http://schemas.microsoft.com/office/powerpoint/2010/main" val="1122172351"/>
              </p:ext>
            </p:extLst>
          </p:nvPr>
        </p:nvGraphicFramePr>
        <p:xfrm>
          <a:off x="3441700" y="4197350"/>
          <a:ext cx="4572000" cy="2051050"/>
        </p:xfrm>
        <a:graphic>
          <a:graphicData uri="http://schemas.openxmlformats.org/presentationml/2006/ole">
            <mc:AlternateContent xmlns:mc="http://schemas.openxmlformats.org/markup-compatibility/2006">
              <mc:Choice xmlns:v="urn:schemas-microsoft-com:vml" Requires="v">
                <p:oleObj spid="_x0000_s30748" name="CorelDRAW" r:id="rId3" imgW="3061475" imgH="1373957" progId="CorelDRAW.Graphic.13">
                  <p:embed/>
                </p:oleObj>
              </mc:Choice>
              <mc:Fallback>
                <p:oleObj name="CorelDRAW" r:id="rId3" imgW="3061475" imgH="1373957" progId="CorelDRAW.Graphic.13">
                  <p:embed/>
                  <p:pic>
                    <p:nvPicPr>
                      <p:cNvPr id="19458" name="Object 45">
                        <a:extLst>
                          <a:ext uri="{FF2B5EF4-FFF2-40B4-BE49-F238E27FC236}">
                            <a16:creationId xmlns:a16="http://schemas.microsoft.com/office/drawing/2014/main" id="{00447755-7916-44F0-AFF9-0F5540C38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700" y="4197350"/>
                        <a:ext cx="4572000"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23">
            <a:extLst>
              <a:ext uri="{FF2B5EF4-FFF2-40B4-BE49-F238E27FC236}">
                <a16:creationId xmlns:a16="http://schemas.microsoft.com/office/drawing/2014/main" id="{86050444-EFB6-43F7-B2E0-5547FD52B979}"/>
              </a:ext>
            </a:extLst>
          </p:cNvPr>
          <p:cNvSpPr txBox="1">
            <a:spLocks noChangeArrowheads="1"/>
          </p:cNvSpPr>
          <p:nvPr/>
        </p:nvSpPr>
        <p:spPr bwMode="auto">
          <a:xfrm>
            <a:off x="914400" y="16002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i="1" dirty="0"/>
              <a:t>R-2R</a:t>
            </a:r>
            <a:r>
              <a:rPr lang="en-US" altLang="en-US" dirty="0"/>
              <a:t> ladder:</a:t>
            </a:r>
          </a:p>
        </p:txBody>
      </p:sp>
      <p:sp>
        <p:nvSpPr>
          <p:cNvPr id="5" name="Text Box 25">
            <a:extLst>
              <a:ext uri="{FF2B5EF4-FFF2-40B4-BE49-F238E27FC236}">
                <a16:creationId xmlns:a16="http://schemas.microsoft.com/office/drawing/2014/main" id="{A7D7A481-F08A-43F2-B739-14170D932E41}"/>
              </a:ext>
            </a:extLst>
          </p:cNvPr>
          <p:cNvSpPr txBox="1">
            <a:spLocks noChangeArrowheads="1"/>
          </p:cNvSpPr>
          <p:nvPr/>
        </p:nvSpPr>
        <p:spPr bwMode="auto">
          <a:xfrm>
            <a:off x="990600" y="1981200"/>
            <a:ext cx="7239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The </a:t>
            </a:r>
            <a:r>
              <a:rPr lang="en-US" altLang="en-US" sz="2000" i="1"/>
              <a:t>R-2R</a:t>
            </a:r>
            <a:r>
              <a:rPr lang="en-US" altLang="en-US" sz="2000"/>
              <a:t> ladder requires only two values of resistors. By calculating a Thevenin equivalent circuit for each input, you can show that the output is proportional to the binary weight of inputs that are HIGH. </a:t>
            </a:r>
          </a:p>
        </p:txBody>
      </p:sp>
      <p:sp>
        <p:nvSpPr>
          <p:cNvPr id="6" name="Text Box 26">
            <a:extLst>
              <a:ext uri="{FF2B5EF4-FFF2-40B4-BE49-F238E27FC236}">
                <a16:creationId xmlns:a16="http://schemas.microsoft.com/office/drawing/2014/main" id="{61BD0B80-C933-45A6-A3CA-3799644698CE}"/>
              </a:ext>
            </a:extLst>
          </p:cNvPr>
          <p:cNvSpPr txBox="1">
            <a:spLocks noChangeArrowheads="1"/>
          </p:cNvSpPr>
          <p:nvPr/>
        </p:nvSpPr>
        <p:spPr bwMode="auto">
          <a:xfrm>
            <a:off x="3594100" y="54927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2</a:t>
            </a:r>
            <a:r>
              <a:rPr lang="en-US" altLang="en-US" sz="1400" i="1"/>
              <a:t>R</a:t>
            </a:r>
          </a:p>
        </p:txBody>
      </p:sp>
      <p:sp>
        <p:nvSpPr>
          <p:cNvPr id="7" name="Text Box 27">
            <a:extLst>
              <a:ext uri="{FF2B5EF4-FFF2-40B4-BE49-F238E27FC236}">
                <a16:creationId xmlns:a16="http://schemas.microsoft.com/office/drawing/2014/main" id="{81C86493-8E81-4488-B23F-4289C9A1DDBF}"/>
              </a:ext>
            </a:extLst>
          </p:cNvPr>
          <p:cNvSpPr txBox="1">
            <a:spLocks noChangeArrowheads="1"/>
          </p:cNvSpPr>
          <p:nvPr/>
        </p:nvSpPr>
        <p:spPr bwMode="auto">
          <a:xfrm>
            <a:off x="4356100" y="54927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p>
        </p:txBody>
      </p:sp>
      <p:sp>
        <p:nvSpPr>
          <p:cNvPr id="8" name="Text Box 28">
            <a:extLst>
              <a:ext uri="{FF2B5EF4-FFF2-40B4-BE49-F238E27FC236}">
                <a16:creationId xmlns:a16="http://schemas.microsoft.com/office/drawing/2014/main" id="{1A67C920-556C-4721-90BB-DFEA021E65CD}"/>
              </a:ext>
            </a:extLst>
          </p:cNvPr>
          <p:cNvSpPr txBox="1">
            <a:spLocks noChangeArrowheads="1"/>
          </p:cNvSpPr>
          <p:nvPr/>
        </p:nvSpPr>
        <p:spPr bwMode="auto">
          <a:xfrm>
            <a:off x="5118100" y="54927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p>
        </p:txBody>
      </p:sp>
      <p:sp>
        <p:nvSpPr>
          <p:cNvPr id="9" name="Text Box 29">
            <a:extLst>
              <a:ext uri="{FF2B5EF4-FFF2-40B4-BE49-F238E27FC236}">
                <a16:creationId xmlns:a16="http://schemas.microsoft.com/office/drawing/2014/main" id="{373B2279-22E5-4985-A514-7D6BC2B664D0}"/>
              </a:ext>
            </a:extLst>
          </p:cNvPr>
          <p:cNvSpPr txBox="1">
            <a:spLocks noChangeArrowheads="1"/>
          </p:cNvSpPr>
          <p:nvPr/>
        </p:nvSpPr>
        <p:spPr bwMode="auto">
          <a:xfrm>
            <a:off x="5880100" y="54927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p>
        </p:txBody>
      </p:sp>
      <p:sp>
        <p:nvSpPr>
          <p:cNvPr id="10" name="Text Box 30">
            <a:extLst>
              <a:ext uri="{FF2B5EF4-FFF2-40B4-BE49-F238E27FC236}">
                <a16:creationId xmlns:a16="http://schemas.microsoft.com/office/drawing/2014/main" id="{96164216-85DD-48DD-B169-2A0D82B17EC5}"/>
              </a:ext>
            </a:extLst>
          </p:cNvPr>
          <p:cNvSpPr txBox="1">
            <a:spLocks noChangeArrowheads="1"/>
          </p:cNvSpPr>
          <p:nvPr/>
        </p:nvSpPr>
        <p:spPr bwMode="auto">
          <a:xfrm>
            <a:off x="4241800" y="4876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2</a:t>
            </a:r>
            <a:r>
              <a:rPr lang="en-US" altLang="en-US" sz="1400" i="1"/>
              <a:t>R</a:t>
            </a:r>
          </a:p>
        </p:txBody>
      </p:sp>
      <p:sp>
        <p:nvSpPr>
          <p:cNvPr id="11" name="Text Box 31">
            <a:extLst>
              <a:ext uri="{FF2B5EF4-FFF2-40B4-BE49-F238E27FC236}">
                <a16:creationId xmlns:a16="http://schemas.microsoft.com/office/drawing/2014/main" id="{D150E31F-3C2B-4ECD-A314-907DE02E0C39}"/>
              </a:ext>
            </a:extLst>
          </p:cNvPr>
          <p:cNvSpPr txBox="1">
            <a:spLocks noChangeArrowheads="1"/>
          </p:cNvSpPr>
          <p:nvPr/>
        </p:nvSpPr>
        <p:spPr bwMode="auto">
          <a:xfrm>
            <a:off x="4935538" y="4876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2</a:t>
            </a:r>
            <a:r>
              <a:rPr lang="en-US" altLang="en-US" sz="1400" i="1"/>
              <a:t>R</a:t>
            </a:r>
          </a:p>
        </p:txBody>
      </p:sp>
      <p:sp>
        <p:nvSpPr>
          <p:cNvPr id="12" name="Text Box 32">
            <a:extLst>
              <a:ext uri="{FF2B5EF4-FFF2-40B4-BE49-F238E27FC236}">
                <a16:creationId xmlns:a16="http://schemas.microsoft.com/office/drawing/2014/main" id="{A966CB43-87D9-47B7-ACCF-2F6171708891}"/>
              </a:ext>
            </a:extLst>
          </p:cNvPr>
          <p:cNvSpPr txBox="1">
            <a:spLocks noChangeArrowheads="1"/>
          </p:cNvSpPr>
          <p:nvPr/>
        </p:nvSpPr>
        <p:spPr bwMode="auto">
          <a:xfrm>
            <a:off x="5629275" y="4876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2</a:t>
            </a:r>
            <a:r>
              <a:rPr lang="en-US" altLang="en-US" sz="1400" i="1"/>
              <a:t>R</a:t>
            </a:r>
          </a:p>
        </p:txBody>
      </p:sp>
      <p:sp>
        <p:nvSpPr>
          <p:cNvPr id="13" name="Text Box 33">
            <a:extLst>
              <a:ext uri="{FF2B5EF4-FFF2-40B4-BE49-F238E27FC236}">
                <a16:creationId xmlns:a16="http://schemas.microsoft.com/office/drawing/2014/main" id="{78E3AD5D-9A3E-4D39-A9C8-BFE1756202E4}"/>
              </a:ext>
            </a:extLst>
          </p:cNvPr>
          <p:cNvSpPr txBox="1">
            <a:spLocks noChangeArrowheads="1"/>
          </p:cNvSpPr>
          <p:nvPr/>
        </p:nvSpPr>
        <p:spPr bwMode="auto">
          <a:xfrm>
            <a:off x="6324600" y="4876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2</a:t>
            </a:r>
            <a:r>
              <a:rPr lang="en-US" altLang="en-US" sz="1400" i="1"/>
              <a:t>R</a:t>
            </a:r>
          </a:p>
        </p:txBody>
      </p:sp>
      <p:sp>
        <p:nvSpPr>
          <p:cNvPr id="14" name="Text Box 34">
            <a:extLst>
              <a:ext uri="{FF2B5EF4-FFF2-40B4-BE49-F238E27FC236}">
                <a16:creationId xmlns:a16="http://schemas.microsoft.com/office/drawing/2014/main" id="{176981ED-2115-422F-8746-E5C98F20F10D}"/>
              </a:ext>
            </a:extLst>
          </p:cNvPr>
          <p:cNvSpPr txBox="1">
            <a:spLocks noChangeArrowheads="1"/>
          </p:cNvSpPr>
          <p:nvPr/>
        </p:nvSpPr>
        <p:spPr bwMode="auto">
          <a:xfrm>
            <a:off x="6870700" y="4648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i="1" baseline="-25000"/>
              <a:t>f</a:t>
            </a:r>
            <a:r>
              <a:rPr lang="en-US" altLang="en-US" sz="1400"/>
              <a:t> = 2</a:t>
            </a:r>
            <a:r>
              <a:rPr lang="en-US" altLang="en-US" sz="1400" i="1"/>
              <a:t>R</a:t>
            </a:r>
          </a:p>
        </p:txBody>
      </p:sp>
      <p:sp>
        <p:nvSpPr>
          <p:cNvPr id="15" name="Text Box 35">
            <a:extLst>
              <a:ext uri="{FF2B5EF4-FFF2-40B4-BE49-F238E27FC236}">
                <a16:creationId xmlns:a16="http://schemas.microsoft.com/office/drawing/2014/main" id="{FAD2C727-E305-4329-B882-E9E8B9C3BE83}"/>
              </a:ext>
            </a:extLst>
          </p:cNvPr>
          <p:cNvSpPr txBox="1">
            <a:spLocks noChangeArrowheads="1"/>
          </p:cNvSpPr>
          <p:nvPr/>
        </p:nvSpPr>
        <p:spPr bwMode="auto">
          <a:xfrm>
            <a:off x="4978400" y="396875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FF3300"/>
                </a:solidFill>
              </a:rPr>
              <a:t>Inputs</a:t>
            </a:r>
          </a:p>
        </p:txBody>
      </p:sp>
      <p:sp>
        <p:nvSpPr>
          <p:cNvPr id="16" name="Text Box 36">
            <a:extLst>
              <a:ext uri="{FF2B5EF4-FFF2-40B4-BE49-F238E27FC236}">
                <a16:creationId xmlns:a16="http://schemas.microsoft.com/office/drawing/2014/main" id="{825ED2A2-B671-4692-ADAC-261A5A7BE060}"/>
              </a:ext>
            </a:extLst>
          </p:cNvPr>
          <p:cNvSpPr txBox="1">
            <a:spLocks noChangeArrowheads="1"/>
          </p:cNvSpPr>
          <p:nvPr/>
        </p:nvSpPr>
        <p:spPr bwMode="auto">
          <a:xfrm>
            <a:off x="4076700" y="423545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D</a:t>
            </a:r>
            <a:r>
              <a:rPr lang="en-US" altLang="en-US" sz="1400" baseline="-25000">
                <a:solidFill>
                  <a:srgbClr val="FF3300"/>
                </a:solidFill>
              </a:rPr>
              <a:t>0</a:t>
            </a:r>
          </a:p>
        </p:txBody>
      </p:sp>
      <p:sp>
        <p:nvSpPr>
          <p:cNvPr id="17" name="Text Box 37">
            <a:extLst>
              <a:ext uri="{FF2B5EF4-FFF2-40B4-BE49-F238E27FC236}">
                <a16:creationId xmlns:a16="http://schemas.microsoft.com/office/drawing/2014/main" id="{734CD40E-F807-4C66-9EF7-0206C3844956}"/>
              </a:ext>
            </a:extLst>
          </p:cNvPr>
          <p:cNvSpPr txBox="1">
            <a:spLocks noChangeArrowheads="1"/>
          </p:cNvSpPr>
          <p:nvPr/>
        </p:nvSpPr>
        <p:spPr bwMode="auto">
          <a:xfrm>
            <a:off x="4838700" y="423545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D</a:t>
            </a:r>
            <a:r>
              <a:rPr lang="en-US" altLang="en-US" sz="1400" baseline="-25000">
                <a:solidFill>
                  <a:srgbClr val="FF3300"/>
                </a:solidFill>
              </a:rPr>
              <a:t>1</a:t>
            </a:r>
          </a:p>
        </p:txBody>
      </p:sp>
      <p:sp>
        <p:nvSpPr>
          <p:cNvPr id="18" name="Text Box 38">
            <a:extLst>
              <a:ext uri="{FF2B5EF4-FFF2-40B4-BE49-F238E27FC236}">
                <a16:creationId xmlns:a16="http://schemas.microsoft.com/office/drawing/2014/main" id="{44FBB6CC-8852-4ECC-A3EC-5315C0CC29FA}"/>
              </a:ext>
            </a:extLst>
          </p:cNvPr>
          <p:cNvSpPr txBox="1">
            <a:spLocks noChangeArrowheads="1"/>
          </p:cNvSpPr>
          <p:nvPr/>
        </p:nvSpPr>
        <p:spPr bwMode="auto">
          <a:xfrm>
            <a:off x="5524500" y="423545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D</a:t>
            </a:r>
            <a:r>
              <a:rPr lang="en-US" altLang="en-US" sz="1400" baseline="-25000">
                <a:solidFill>
                  <a:srgbClr val="FF3300"/>
                </a:solidFill>
              </a:rPr>
              <a:t>2</a:t>
            </a:r>
          </a:p>
        </p:txBody>
      </p:sp>
      <p:sp>
        <p:nvSpPr>
          <p:cNvPr id="19" name="Text Box 39">
            <a:extLst>
              <a:ext uri="{FF2B5EF4-FFF2-40B4-BE49-F238E27FC236}">
                <a16:creationId xmlns:a16="http://schemas.microsoft.com/office/drawing/2014/main" id="{4382664B-428C-4931-8713-5D13618724E8}"/>
              </a:ext>
            </a:extLst>
          </p:cNvPr>
          <p:cNvSpPr txBox="1">
            <a:spLocks noChangeArrowheads="1"/>
          </p:cNvSpPr>
          <p:nvPr/>
        </p:nvSpPr>
        <p:spPr bwMode="auto">
          <a:xfrm>
            <a:off x="6210300" y="423545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D</a:t>
            </a:r>
            <a:r>
              <a:rPr lang="en-US" altLang="en-US" sz="1400" baseline="-25000">
                <a:solidFill>
                  <a:srgbClr val="FF3300"/>
                </a:solidFill>
              </a:rPr>
              <a:t>3</a:t>
            </a:r>
          </a:p>
        </p:txBody>
      </p:sp>
      <p:sp>
        <p:nvSpPr>
          <p:cNvPr id="20" name="Text Box 41">
            <a:extLst>
              <a:ext uri="{FF2B5EF4-FFF2-40B4-BE49-F238E27FC236}">
                <a16:creationId xmlns:a16="http://schemas.microsoft.com/office/drawing/2014/main" id="{DA345697-7397-4772-B07F-60E97BBF7E0C}"/>
              </a:ext>
            </a:extLst>
          </p:cNvPr>
          <p:cNvSpPr txBox="1">
            <a:spLocks noChangeArrowheads="1"/>
          </p:cNvSpPr>
          <p:nvPr/>
        </p:nvSpPr>
        <p:spPr bwMode="auto">
          <a:xfrm>
            <a:off x="990600" y="3124200"/>
            <a:ext cx="609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Each input that is HIGH contributes to the output:</a:t>
            </a:r>
          </a:p>
        </p:txBody>
      </p:sp>
      <p:graphicFrame>
        <p:nvGraphicFramePr>
          <p:cNvPr id="21" name="Object 42">
            <a:extLst>
              <a:ext uri="{FF2B5EF4-FFF2-40B4-BE49-F238E27FC236}">
                <a16:creationId xmlns:a16="http://schemas.microsoft.com/office/drawing/2014/main" id="{4D88214D-7571-4E91-93F3-EE959B143B41}"/>
              </a:ext>
            </a:extLst>
          </p:cNvPr>
          <p:cNvGraphicFramePr>
            <a:graphicFrameLocks noChangeAspect="1"/>
          </p:cNvGraphicFramePr>
          <p:nvPr>
            <p:extLst>
              <p:ext uri="{D42A27DB-BD31-4B8C-83A1-F6EECF244321}">
                <p14:modId xmlns:p14="http://schemas.microsoft.com/office/powerpoint/2010/main" val="2798395312"/>
              </p:ext>
            </p:extLst>
          </p:nvPr>
        </p:nvGraphicFramePr>
        <p:xfrm>
          <a:off x="6272213" y="2971800"/>
          <a:ext cx="1416050" cy="731838"/>
        </p:xfrm>
        <a:graphic>
          <a:graphicData uri="http://schemas.openxmlformats.org/presentationml/2006/ole">
            <mc:AlternateContent xmlns:mc="http://schemas.openxmlformats.org/markup-compatibility/2006">
              <mc:Choice xmlns:v="urn:schemas-microsoft-com:vml" Requires="v">
                <p:oleObj spid="_x0000_s30749" name="Equation" r:id="rId5" imgW="761669" imgH="393529" progId="Equation.DSMT4">
                  <p:embed/>
                </p:oleObj>
              </mc:Choice>
              <mc:Fallback>
                <p:oleObj name="Equation" r:id="rId5" imgW="761669" imgH="393529" progId="Equation.DSMT4">
                  <p:embed/>
                  <p:pic>
                    <p:nvPicPr>
                      <p:cNvPr id="161834" name="Object 42">
                        <a:extLst>
                          <a:ext uri="{FF2B5EF4-FFF2-40B4-BE49-F238E27FC236}">
                            <a16:creationId xmlns:a16="http://schemas.microsoft.com/office/drawing/2014/main" id="{43C37FEA-F947-40CB-9EE4-D919DC01C1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2213" y="2971800"/>
                        <a:ext cx="1416050"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 Box 43">
            <a:extLst>
              <a:ext uri="{FF2B5EF4-FFF2-40B4-BE49-F238E27FC236}">
                <a16:creationId xmlns:a16="http://schemas.microsoft.com/office/drawing/2014/main" id="{B2CAC880-B7B7-4BC2-8848-58A090650646}"/>
              </a:ext>
            </a:extLst>
          </p:cNvPr>
          <p:cNvSpPr txBox="1">
            <a:spLocks noChangeArrowheads="1"/>
          </p:cNvSpPr>
          <p:nvPr/>
        </p:nvSpPr>
        <p:spPr bwMode="auto">
          <a:xfrm>
            <a:off x="7924800" y="54864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V</a:t>
            </a:r>
            <a:r>
              <a:rPr lang="en-US" altLang="en-US" sz="1400" i="1" baseline="-25000">
                <a:solidFill>
                  <a:srgbClr val="FF3300"/>
                </a:solidFill>
              </a:rPr>
              <a:t>out</a:t>
            </a:r>
          </a:p>
        </p:txBody>
      </p:sp>
      <p:sp>
        <p:nvSpPr>
          <p:cNvPr id="23" name="Text Box 44">
            <a:extLst>
              <a:ext uri="{FF2B5EF4-FFF2-40B4-BE49-F238E27FC236}">
                <a16:creationId xmlns:a16="http://schemas.microsoft.com/office/drawing/2014/main" id="{57D5756B-A3EB-452B-A8A5-17A85E1DE527}"/>
              </a:ext>
            </a:extLst>
          </p:cNvPr>
          <p:cNvSpPr txBox="1">
            <a:spLocks noChangeArrowheads="1"/>
          </p:cNvSpPr>
          <p:nvPr/>
        </p:nvSpPr>
        <p:spPr bwMode="auto">
          <a:xfrm>
            <a:off x="990600" y="3505200"/>
            <a:ext cx="434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where </a:t>
            </a:r>
            <a:r>
              <a:rPr lang="en-US" altLang="en-US" sz="2000" i="1"/>
              <a:t>V</a:t>
            </a:r>
            <a:r>
              <a:rPr lang="en-US" altLang="en-US" sz="2000" baseline="-25000"/>
              <a:t>S </a:t>
            </a:r>
            <a:r>
              <a:rPr lang="en-US" altLang="en-US" sz="2000"/>
              <a:t>= input HIGH level voltage</a:t>
            </a:r>
          </a:p>
          <a:p>
            <a:r>
              <a:rPr lang="en-US" altLang="en-US" sz="2000"/>
              <a:t>            </a:t>
            </a:r>
            <a:r>
              <a:rPr lang="en-US" altLang="en-US" sz="2000" i="1"/>
              <a:t>n</a:t>
            </a:r>
            <a:r>
              <a:rPr lang="en-US" altLang="en-US" sz="2000"/>
              <a:t> = number of bits</a:t>
            </a:r>
          </a:p>
          <a:p>
            <a:r>
              <a:rPr lang="en-US" altLang="en-US" sz="2000"/>
              <a:t>            </a:t>
            </a:r>
            <a:r>
              <a:rPr lang="en-US" altLang="en-US" sz="2000" i="1"/>
              <a:t>i</a:t>
            </a:r>
            <a:r>
              <a:rPr lang="en-US" altLang="en-US" sz="2000"/>
              <a:t> = bit number</a:t>
            </a:r>
          </a:p>
        </p:txBody>
      </p:sp>
      <p:sp>
        <p:nvSpPr>
          <p:cNvPr id="24" name="Text Box 46">
            <a:extLst>
              <a:ext uri="{FF2B5EF4-FFF2-40B4-BE49-F238E27FC236}">
                <a16:creationId xmlns:a16="http://schemas.microsoft.com/office/drawing/2014/main" id="{DC286342-EF94-4227-AEE9-2C083D725681}"/>
              </a:ext>
            </a:extLst>
          </p:cNvPr>
          <p:cNvSpPr txBox="1">
            <a:spLocks noChangeArrowheads="1"/>
          </p:cNvSpPr>
          <p:nvPr/>
        </p:nvSpPr>
        <p:spPr bwMode="auto">
          <a:xfrm>
            <a:off x="4279900" y="4648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1</a:t>
            </a:r>
          </a:p>
        </p:txBody>
      </p:sp>
      <p:sp>
        <p:nvSpPr>
          <p:cNvPr id="25" name="Text Box 47">
            <a:extLst>
              <a:ext uri="{FF2B5EF4-FFF2-40B4-BE49-F238E27FC236}">
                <a16:creationId xmlns:a16="http://schemas.microsoft.com/office/drawing/2014/main" id="{24FCC402-C3D4-4594-B662-3C39C1A2DCC9}"/>
              </a:ext>
            </a:extLst>
          </p:cNvPr>
          <p:cNvSpPr txBox="1">
            <a:spLocks noChangeArrowheads="1"/>
          </p:cNvSpPr>
          <p:nvPr/>
        </p:nvSpPr>
        <p:spPr bwMode="auto">
          <a:xfrm>
            <a:off x="4965700" y="4648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3</a:t>
            </a:r>
          </a:p>
        </p:txBody>
      </p:sp>
      <p:sp>
        <p:nvSpPr>
          <p:cNvPr id="26" name="Text Box 48">
            <a:extLst>
              <a:ext uri="{FF2B5EF4-FFF2-40B4-BE49-F238E27FC236}">
                <a16:creationId xmlns:a16="http://schemas.microsoft.com/office/drawing/2014/main" id="{F2A3FBCF-9FC9-4292-966B-176800A1EAD0}"/>
              </a:ext>
            </a:extLst>
          </p:cNvPr>
          <p:cNvSpPr txBox="1">
            <a:spLocks noChangeArrowheads="1"/>
          </p:cNvSpPr>
          <p:nvPr/>
        </p:nvSpPr>
        <p:spPr bwMode="auto">
          <a:xfrm>
            <a:off x="5651500" y="4648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5</a:t>
            </a:r>
          </a:p>
        </p:txBody>
      </p:sp>
      <p:sp>
        <p:nvSpPr>
          <p:cNvPr id="27" name="Text Box 49">
            <a:extLst>
              <a:ext uri="{FF2B5EF4-FFF2-40B4-BE49-F238E27FC236}">
                <a16:creationId xmlns:a16="http://schemas.microsoft.com/office/drawing/2014/main" id="{0A7A1C40-9788-4419-85E4-8DB49BEBE1D8}"/>
              </a:ext>
            </a:extLst>
          </p:cNvPr>
          <p:cNvSpPr txBox="1">
            <a:spLocks noChangeArrowheads="1"/>
          </p:cNvSpPr>
          <p:nvPr/>
        </p:nvSpPr>
        <p:spPr bwMode="auto">
          <a:xfrm>
            <a:off x="6337300" y="4648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7</a:t>
            </a:r>
          </a:p>
        </p:txBody>
      </p:sp>
      <p:sp>
        <p:nvSpPr>
          <p:cNvPr id="28" name="Text Box 50">
            <a:extLst>
              <a:ext uri="{FF2B5EF4-FFF2-40B4-BE49-F238E27FC236}">
                <a16:creationId xmlns:a16="http://schemas.microsoft.com/office/drawing/2014/main" id="{2E1B9382-2986-480D-9265-D9F7C68DDB1D}"/>
              </a:ext>
            </a:extLst>
          </p:cNvPr>
          <p:cNvSpPr txBox="1">
            <a:spLocks noChangeArrowheads="1"/>
          </p:cNvSpPr>
          <p:nvPr/>
        </p:nvSpPr>
        <p:spPr bwMode="auto">
          <a:xfrm>
            <a:off x="3683000" y="50419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2</a:t>
            </a:r>
          </a:p>
        </p:txBody>
      </p:sp>
      <p:sp>
        <p:nvSpPr>
          <p:cNvPr id="29" name="Text Box 52">
            <a:extLst>
              <a:ext uri="{FF2B5EF4-FFF2-40B4-BE49-F238E27FC236}">
                <a16:creationId xmlns:a16="http://schemas.microsoft.com/office/drawing/2014/main" id="{DD1F5D6C-E5A6-4784-9E8E-084530C215EB}"/>
              </a:ext>
            </a:extLst>
          </p:cNvPr>
          <p:cNvSpPr txBox="1">
            <a:spLocks noChangeArrowheads="1"/>
          </p:cNvSpPr>
          <p:nvPr/>
        </p:nvSpPr>
        <p:spPr bwMode="auto">
          <a:xfrm>
            <a:off x="4368800" y="50419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4</a:t>
            </a:r>
          </a:p>
        </p:txBody>
      </p:sp>
      <p:sp>
        <p:nvSpPr>
          <p:cNvPr id="30" name="Text Box 53">
            <a:extLst>
              <a:ext uri="{FF2B5EF4-FFF2-40B4-BE49-F238E27FC236}">
                <a16:creationId xmlns:a16="http://schemas.microsoft.com/office/drawing/2014/main" id="{C10BF511-DE74-4D06-9694-5A9041DA9B17}"/>
              </a:ext>
            </a:extLst>
          </p:cNvPr>
          <p:cNvSpPr txBox="1">
            <a:spLocks noChangeArrowheads="1"/>
          </p:cNvSpPr>
          <p:nvPr/>
        </p:nvSpPr>
        <p:spPr bwMode="auto">
          <a:xfrm>
            <a:off x="5054600" y="50419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6</a:t>
            </a:r>
          </a:p>
        </p:txBody>
      </p:sp>
      <p:sp>
        <p:nvSpPr>
          <p:cNvPr id="31" name="Text Box 54">
            <a:extLst>
              <a:ext uri="{FF2B5EF4-FFF2-40B4-BE49-F238E27FC236}">
                <a16:creationId xmlns:a16="http://schemas.microsoft.com/office/drawing/2014/main" id="{3C05C5E3-EF81-4552-A690-0CF4FC2F5DEA}"/>
              </a:ext>
            </a:extLst>
          </p:cNvPr>
          <p:cNvSpPr txBox="1">
            <a:spLocks noChangeArrowheads="1"/>
          </p:cNvSpPr>
          <p:nvPr/>
        </p:nvSpPr>
        <p:spPr bwMode="auto">
          <a:xfrm>
            <a:off x="5740400" y="50419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8</a:t>
            </a:r>
          </a:p>
        </p:txBody>
      </p:sp>
      <p:sp>
        <p:nvSpPr>
          <p:cNvPr id="32" name="Text Box 55">
            <a:extLst>
              <a:ext uri="{FF2B5EF4-FFF2-40B4-BE49-F238E27FC236}">
                <a16:creationId xmlns:a16="http://schemas.microsoft.com/office/drawing/2014/main" id="{3A7B4BBF-7A11-4009-922C-CAE95D359792}"/>
              </a:ext>
            </a:extLst>
          </p:cNvPr>
          <p:cNvSpPr txBox="1">
            <a:spLocks noChangeArrowheads="1"/>
          </p:cNvSpPr>
          <p:nvPr/>
        </p:nvSpPr>
        <p:spPr bwMode="auto">
          <a:xfrm>
            <a:off x="914400" y="4495800"/>
            <a:ext cx="297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For accuracy, the resistors must be precise ratios, which is easily done in integrated circuits.</a:t>
            </a:r>
          </a:p>
        </p:txBody>
      </p:sp>
      <p:sp>
        <p:nvSpPr>
          <p:cNvPr id="33" name="Text Box 5">
            <a:extLst>
              <a:ext uri="{FF2B5EF4-FFF2-40B4-BE49-F238E27FC236}">
                <a16:creationId xmlns:a16="http://schemas.microsoft.com/office/drawing/2014/main" id="{713FA169-5159-4908-AB28-0881D9BF9A4F}"/>
              </a:ext>
            </a:extLst>
          </p:cNvPr>
          <p:cNvSpPr txBox="1">
            <a:spLocks noChangeArrowheads="1"/>
          </p:cNvSpPr>
          <p:nvPr/>
        </p:nvSpPr>
        <p:spPr bwMode="auto">
          <a:xfrm>
            <a:off x="3295650" y="236835"/>
            <a:ext cx="2552700" cy="461665"/>
          </a:xfrm>
          <a:prstGeom prst="rect">
            <a:avLst/>
          </a:prstGeom>
          <a:solidFill>
            <a:srgbClr val="FFC000"/>
          </a:solidFill>
          <a:ln>
            <a:noFill/>
          </a:ln>
          <a:effectLs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i="1" dirty="0"/>
              <a:t>R-2R</a:t>
            </a:r>
            <a:r>
              <a:rPr lang="en-US" altLang="en-US" b="1" dirty="0"/>
              <a:t> ladder DAC</a:t>
            </a:r>
          </a:p>
        </p:txBody>
      </p:sp>
    </p:spTree>
    <p:extLst>
      <p:ext uri="{BB962C8B-B14F-4D97-AF65-F5344CB8AC3E}">
        <p14:creationId xmlns:p14="http://schemas.microsoft.com/office/powerpoint/2010/main" val="4177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900" decel="100000" fill="hold"/>
                                        <p:tgtEl>
                                          <p:spTgt spid="3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200E4879-E3E6-4C4A-8639-B4B3BBC811EC}"/>
              </a:ext>
            </a:extLst>
          </p:cNvPr>
          <p:cNvSpPr txBox="1">
            <a:spLocks noChangeArrowheads="1"/>
          </p:cNvSpPr>
          <p:nvPr/>
        </p:nvSpPr>
        <p:spPr bwMode="auto">
          <a:xfrm>
            <a:off x="5867400" y="28892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i="1" baseline="-25000"/>
              <a:t>f</a:t>
            </a:r>
            <a:r>
              <a:rPr lang="en-US" altLang="en-US" sz="1400"/>
              <a:t> = 50 k</a:t>
            </a:r>
            <a:r>
              <a:rPr lang="en-US" altLang="en-US" sz="1400">
                <a:latin typeface="Symbol" panose="05050102010706020507" pitchFamily="18" charset="2"/>
              </a:rPr>
              <a:t>W</a:t>
            </a:r>
            <a:endParaRPr lang="en-US" altLang="en-US" sz="1400" i="1">
              <a:latin typeface="Symbol" panose="05050102010706020507" pitchFamily="18" charset="2"/>
            </a:endParaRPr>
          </a:p>
        </p:txBody>
      </p:sp>
      <p:sp>
        <p:nvSpPr>
          <p:cNvPr id="4" name="Text Box 18">
            <a:extLst>
              <a:ext uri="{FF2B5EF4-FFF2-40B4-BE49-F238E27FC236}">
                <a16:creationId xmlns:a16="http://schemas.microsoft.com/office/drawing/2014/main" id="{7766414C-0157-439B-BB3A-50A64163BB18}"/>
              </a:ext>
            </a:extLst>
          </p:cNvPr>
          <p:cNvSpPr txBox="1">
            <a:spLocks noChangeArrowheads="1"/>
          </p:cNvSpPr>
          <p:nvPr/>
        </p:nvSpPr>
        <p:spPr bwMode="auto">
          <a:xfrm>
            <a:off x="4229100" y="2514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FF3300"/>
                </a:solidFill>
              </a:rPr>
              <a:t>0 V</a:t>
            </a:r>
          </a:p>
        </p:txBody>
      </p:sp>
      <p:sp>
        <p:nvSpPr>
          <p:cNvPr id="5" name="Text Box 19">
            <a:extLst>
              <a:ext uri="{FF2B5EF4-FFF2-40B4-BE49-F238E27FC236}">
                <a16:creationId xmlns:a16="http://schemas.microsoft.com/office/drawing/2014/main" id="{4A480A1E-AFCD-44BF-AC27-EDDB1806D85A}"/>
              </a:ext>
            </a:extLst>
          </p:cNvPr>
          <p:cNvSpPr txBox="1">
            <a:spLocks noChangeArrowheads="1"/>
          </p:cNvSpPr>
          <p:nvPr/>
        </p:nvSpPr>
        <p:spPr bwMode="auto">
          <a:xfrm>
            <a:off x="3441700" y="2514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FF3300"/>
                </a:solidFill>
              </a:rPr>
              <a:t>+5.0 V</a:t>
            </a:r>
            <a:endParaRPr lang="en-US" altLang="en-US" sz="1400" baseline="-25000">
              <a:solidFill>
                <a:srgbClr val="FF3300"/>
              </a:solidFill>
            </a:endParaRPr>
          </a:p>
        </p:txBody>
      </p:sp>
      <p:sp>
        <p:nvSpPr>
          <p:cNvPr id="6" name="Text Box 24">
            <a:extLst>
              <a:ext uri="{FF2B5EF4-FFF2-40B4-BE49-F238E27FC236}">
                <a16:creationId xmlns:a16="http://schemas.microsoft.com/office/drawing/2014/main" id="{B2612D1F-E0C5-4C7F-A93C-645C334F500A}"/>
              </a:ext>
            </a:extLst>
          </p:cNvPr>
          <p:cNvSpPr txBox="1">
            <a:spLocks noChangeArrowheads="1"/>
          </p:cNvSpPr>
          <p:nvPr/>
        </p:nvSpPr>
        <p:spPr bwMode="auto">
          <a:xfrm>
            <a:off x="7086600" y="3733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V</a:t>
            </a:r>
            <a:r>
              <a:rPr lang="en-US" altLang="en-US" sz="1400" i="1" baseline="-25000">
                <a:solidFill>
                  <a:srgbClr val="FF3300"/>
                </a:solidFill>
              </a:rPr>
              <a:t>out</a:t>
            </a:r>
          </a:p>
        </p:txBody>
      </p:sp>
      <p:sp>
        <p:nvSpPr>
          <p:cNvPr id="7" name="Text Box 26">
            <a:extLst>
              <a:ext uri="{FF2B5EF4-FFF2-40B4-BE49-F238E27FC236}">
                <a16:creationId xmlns:a16="http://schemas.microsoft.com/office/drawing/2014/main" id="{D949D4F7-75CC-46CD-8774-37503B0FA172}"/>
              </a:ext>
            </a:extLst>
          </p:cNvPr>
          <p:cNvSpPr txBox="1">
            <a:spLocks noChangeArrowheads="1"/>
          </p:cNvSpPr>
          <p:nvPr/>
        </p:nvSpPr>
        <p:spPr bwMode="auto">
          <a:xfrm>
            <a:off x="3124200" y="28892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1</a:t>
            </a:r>
          </a:p>
        </p:txBody>
      </p:sp>
      <p:sp>
        <p:nvSpPr>
          <p:cNvPr id="8" name="Text Box 27">
            <a:extLst>
              <a:ext uri="{FF2B5EF4-FFF2-40B4-BE49-F238E27FC236}">
                <a16:creationId xmlns:a16="http://schemas.microsoft.com/office/drawing/2014/main" id="{36D4F670-0F24-47D0-8BB0-65564456289B}"/>
              </a:ext>
            </a:extLst>
          </p:cNvPr>
          <p:cNvSpPr txBox="1">
            <a:spLocks noChangeArrowheads="1"/>
          </p:cNvSpPr>
          <p:nvPr/>
        </p:nvSpPr>
        <p:spPr bwMode="auto">
          <a:xfrm>
            <a:off x="3810000" y="28892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3</a:t>
            </a:r>
          </a:p>
        </p:txBody>
      </p:sp>
      <p:sp>
        <p:nvSpPr>
          <p:cNvPr id="9" name="Text Box 28">
            <a:extLst>
              <a:ext uri="{FF2B5EF4-FFF2-40B4-BE49-F238E27FC236}">
                <a16:creationId xmlns:a16="http://schemas.microsoft.com/office/drawing/2014/main" id="{8B5E939B-9EF0-4606-A298-DF70353836BC}"/>
              </a:ext>
            </a:extLst>
          </p:cNvPr>
          <p:cNvSpPr txBox="1">
            <a:spLocks noChangeArrowheads="1"/>
          </p:cNvSpPr>
          <p:nvPr/>
        </p:nvSpPr>
        <p:spPr bwMode="auto">
          <a:xfrm>
            <a:off x="4495800" y="28892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5</a:t>
            </a:r>
          </a:p>
        </p:txBody>
      </p:sp>
      <p:sp>
        <p:nvSpPr>
          <p:cNvPr id="10" name="Text Box 29">
            <a:extLst>
              <a:ext uri="{FF2B5EF4-FFF2-40B4-BE49-F238E27FC236}">
                <a16:creationId xmlns:a16="http://schemas.microsoft.com/office/drawing/2014/main" id="{8392B738-AEEA-4040-B5D8-62F1F98F043B}"/>
              </a:ext>
            </a:extLst>
          </p:cNvPr>
          <p:cNvSpPr txBox="1">
            <a:spLocks noChangeArrowheads="1"/>
          </p:cNvSpPr>
          <p:nvPr/>
        </p:nvSpPr>
        <p:spPr bwMode="auto">
          <a:xfrm>
            <a:off x="5181600" y="28892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7</a:t>
            </a:r>
          </a:p>
        </p:txBody>
      </p:sp>
      <p:sp>
        <p:nvSpPr>
          <p:cNvPr id="11" name="Text Box 30">
            <a:extLst>
              <a:ext uri="{FF2B5EF4-FFF2-40B4-BE49-F238E27FC236}">
                <a16:creationId xmlns:a16="http://schemas.microsoft.com/office/drawing/2014/main" id="{0126F810-1580-41F8-A177-09C091A75C63}"/>
              </a:ext>
            </a:extLst>
          </p:cNvPr>
          <p:cNvSpPr txBox="1">
            <a:spLocks noChangeArrowheads="1"/>
          </p:cNvSpPr>
          <p:nvPr/>
        </p:nvSpPr>
        <p:spPr bwMode="auto">
          <a:xfrm>
            <a:off x="2527300" y="32829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2</a:t>
            </a:r>
          </a:p>
        </p:txBody>
      </p:sp>
      <p:sp>
        <p:nvSpPr>
          <p:cNvPr id="12" name="Text Box 31">
            <a:extLst>
              <a:ext uri="{FF2B5EF4-FFF2-40B4-BE49-F238E27FC236}">
                <a16:creationId xmlns:a16="http://schemas.microsoft.com/office/drawing/2014/main" id="{FC4F2F24-D4C2-4B7C-A0A4-A3DBEE1E5094}"/>
              </a:ext>
            </a:extLst>
          </p:cNvPr>
          <p:cNvSpPr txBox="1">
            <a:spLocks noChangeArrowheads="1"/>
          </p:cNvSpPr>
          <p:nvPr/>
        </p:nvSpPr>
        <p:spPr bwMode="auto">
          <a:xfrm>
            <a:off x="3213100" y="32829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4</a:t>
            </a:r>
          </a:p>
        </p:txBody>
      </p:sp>
      <p:sp>
        <p:nvSpPr>
          <p:cNvPr id="13" name="Text Box 32">
            <a:extLst>
              <a:ext uri="{FF2B5EF4-FFF2-40B4-BE49-F238E27FC236}">
                <a16:creationId xmlns:a16="http://schemas.microsoft.com/office/drawing/2014/main" id="{53258525-5403-4DCE-9287-566F4D3D1F5B}"/>
              </a:ext>
            </a:extLst>
          </p:cNvPr>
          <p:cNvSpPr txBox="1">
            <a:spLocks noChangeArrowheads="1"/>
          </p:cNvSpPr>
          <p:nvPr/>
        </p:nvSpPr>
        <p:spPr bwMode="auto">
          <a:xfrm>
            <a:off x="3898900" y="32829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6</a:t>
            </a:r>
          </a:p>
        </p:txBody>
      </p:sp>
      <p:sp>
        <p:nvSpPr>
          <p:cNvPr id="14" name="Text Box 33">
            <a:extLst>
              <a:ext uri="{FF2B5EF4-FFF2-40B4-BE49-F238E27FC236}">
                <a16:creationId xmlns:a16="http://schemas.microsoft.com/office/drawing/2014/main" id="{071E0262-2288-4BCF-970B-F66630320800}"/>
              </a:ext>
            </a:extLst>
          </p:cNvPr>
          <p:cNvSpPr txBox="1">
            <a:spLocks noChangeArrowheads="1"/>
          </p:cNvSpPr>
          <p:nvPr/>
        </p:nvSpPr>
        <p:spPr bwMode="auto">
          <a:xfrm>
            <a:off x="4584700" y="32829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baseline="-25000"/>
              <a:t>8</a:t>
            </a:r>
          </a:p>
        </p:txBody>
      </p:sp>
      <p:sp>
        <p:nvSpPr>
          <p:cNvPr id="16" name="Text Box 36">
            <a:extLst>
              <a:ext uri="{FF2B5EF4-FFF2-40B4-BE49-F238E27FC236}">
                <a16:creationId xmlns:a16="http://schemas.microsoft.com/office/drawing/2014/main" id="{0D17DBBB-0AE9-4155-9F13-56872877D2E9}"/>
              </a:ext>
            </a:extLst>
          </p:cNvPr>
          <p:cNvSpPr txBox="1">
            <a:spLocks noChangeArrowheads="1"/>
          </p:cNvSpPr>
          <p:nvPr/>
        </p:nvSpPr>
        <p:spPr bwMode="auto">
          <a:xfrm>
            <a:off x="2209800" y="1676400"/>
            <a:ext cx="563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10000"/>
              </a:spcBef>
            </a:pPr>
            <a:r>
              <a:rPr lang="en-US" altLang="en-US" sz="2000"/>
              <a:t>An </a:t>
            </a:r>
            <a:r>
              <a:rPr lang="en-US" altLang="en-US" sz="2000" i="1"/>
              <a:t>R-2R</a:t>
            </a:r>
            <a:r>
              <a:rPr lang="en-US" altLang="en-US" sz="2000"/>
              <a:t> ladder has a binary input of 1011. If a HIGH = +5.0 V and a LOW = 0 V, what is </a:t>
            </a:r>
            <a:r>
              <a:rPr lang="en-US" altLang="en-US" sz="2000" i="1"/>
              <a:t>V</a:t>
            </a:r>
            <a:r>
              <a:rPr lang="en-US" altLang="en-US" sz="2000" baseline="-25000"/>
              <a:t>out</a:t>
            </a:r>
            <a:r>
              <a:rPr lang="en-US" altLang="en-US" sz="2000"/>
              <a:t>?</a:t>
            </a:r>
          </a:p>
        </p:txBody>
      </p:sp>
      <p:sp>
        <p:nvSpPr>
          <p:cNvPr id="17" name="Text Box 12">
            <a:extLst>
              <a:ext uri="{FF2B5EF4-FFF2-40B4-BE49-F238E27FC236}">
                <a16:creationId xmlns:a16="http://schemas.microsoft.com/office/drawing/2014/main" id="{3F0D14A8-66B5-4375-A4AB-E77E14DD7C75}"/>
              </a:ext>
            </a:extLst>
          </p:cNvPr>
          <p:cNvSpPr txBox="1">
            <a:spLocks noChangeArrowheads="1"/>
          </p:cNvSpPr>
          <p:nvPr/>
        </p:nvSpPr>
        <p:spPr bwMode="auto">
          <a:xfrm>
            <a:off x="3086100" y="3117850"/>
            <a:ext cx="723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50 k</a:t>
            </a:r>
            <a:r>
              <a:rPr lang="en-US" altLang="en-US" sz="1400">
                <a:latin typeface="Symbol" panose="05050102010706020507" pitchFamily="18" charset="2"/>
              </a:rPr>
              <a:t>W</a:t>
            </a:r>
            <a:endParaRPr lang="en-US" altLang="en-US" sz="1400" i="1">
              <a:latin typeface="Symbol" panose="05050102010706020507" pitchFamily="18" charset="2"/>
            </a:endParaRPr>
          </a:p>
        </p:txBody>
      </p:sp>
      <p:sp>
        <p:nvSpPr>
          <p:cNvPr id="18" name="Text Box 9">
            <a:extLst>
              <a:ext uri="{FF2B5EF4-FFF2-40B4-BE49-F238E27FC236}">
                <a16:creationId xmlns:a16="http://schemas.microsoft.com/office/drawing/2014/main" id="{C7793CE9-AE1F-4780-BF2A-C28D540CB307}"/>
              </a:ext>
            </a:extLst>
          </p:cNvPr>
          <p:cNvSpPr txBox="1">
            <a:spLocks noChangeArrowheads="1"/>
          </p:cNvSpPr>
          <p:nvPr/>
        </p:nvSpPr>
        <p:spPr bwMode="auto">
          <a:xfrm>
            <a:off x="3200400" y="37338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25 k</a:t>
            </a:r>
            <a:r>
              <a:rPr lang="en-US" altLang="en-US" sz="1400">
                <a:latin typeface="Symbol" panose="05050102010706020507" pitchFamily="18" charset="2"/>
              </a:rPr>
              <a:t>W</a:t>
            </a:r>
          </a:p>
        </p:txBody>
      </p:sp>
      <p:sp>
        <p:nvSpPr>
          <p:cNvPr id="20" name="Text Box 38">
            <a:extLst>
              <a:ext uri="{FF2B5EF4-FFF2-40B4-BE49-F238E27FC236}">
                <a16:creationId xmlns:a16="http://schemas.microsoft.com/office/drawing/2014/main" id="{2B92A634-3573-4F53-8A6B-D4A3269F3669}"/>
              </a:ext>
            </a:extLst>
          </p:cNvPr>
          <p:cNvSpPr txBox="1">
            <a:spLocks noChangeArrowheads="1"/>
          </p:cNvSpPr>
          <p:nvPr/>
        </p:nvSpPr>
        <p:spPr bwMode="auto">
          <a:xfrm>
            <a:off x="3771900" y="3124200"/>
            <a:ext cx="723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50 k</a:t>
            </a:r>
            <a:r>
              <a:rPr lang="en-US" altLang="en-US" sz="1400">
                <a:latin typeface="Symbol" panose="05050102010706020507" pitchFamily="18" charset="2"/>
              </a:rPr>
              <a:t>W</a:t>
            </a:r>
            <a:endParaRPr lang="en-US" altLang="en-US" sz="1400" i="1">
              <a:latin typeface="Symbol" panose="05050102010706020507" pitchFamily="18" charset="2"/>
            </a:endParaRPr>
          </a:p>
        </p:txBody>
      </p:sp>
      <p:sp>
        <p:nvSpPr>
          <p:cNvPr id="21" name="Text Box 39">
            <a:extLst>
              <a:ext uri="{FF2B5EF4-FFF2-40B4-BE49-F238E27FC236}">
                <a16:creationId xmlns:a16="http://schemas.microsoft.com/office/drawing/2014/main" id="{BDAA016A-5C70-4DDB-A2C6-9CF257720F3F}"/>
              </a:ext>
            </a:extLst>
          </p:cNvPr>
          <p:cNvSpPr txBox="1">
            <a:spLocks noChangeArrowheads="1"/>
          </p:cNvSpPr>
          <p:nvPr/>
        </p:nvSpPr>
        <p:spPr bwMode="auto">
          <a:xfrm>
            <a:off x="4457700" y="3130550"/>
            <a:ext cx="723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50 k</a:t>
            </a:r>
            <a:r>
              <a:rPr lang="en-US" altLang="en-US" sz="1400">
                <a:latin typeface="Symbol" panose="05050102010706020507" pitchFamily="18" charset="2"/>
              </a:rPr>
              <a:t>W</a:t>
            </a:r>
            <a:endParaRPr lang="en-US" altLang="en-US" sz="1400" i="1">
              <a:latin typeface="Symbol" panose="05050102010706020507" pitchFamily="18" charset="2"/>
            </a:endParaRPr>
          </a:p>
        </p:txBody>
      </p:sp>
      <p:sp>
        <p:nvSpPr>
          <p:cNvPr id="22" name="Text Box 40">
            <a:extLst>
              <a:ext uri="{FF2B5EF4-FFF2-40B4-BE49-F238E27FC236}">
                <a16:creationId xmlns:a16="http://schemas.microsoft.com/office/drawing/2014/main" id="{4C453542-1EBA-4C43-B8DF-B2913A83B4A8}"/>
              </a:ext>
            </a:extLst>
          </p:cNvPr>
          <p:cNvSpPr txBox="1">
            <a:spLocks noChangeArrowheads="1"/>
          </p:cNvSpPr>
          <p:nvPr/>
        </p:nvSpPr>
        <p:spPr bwMode="auto">
          <a:xfrm>
            <a:off x="5143500" y="3136900"/>
            <a:ext cx="723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50 k</a:t>
            </a:r>
            <a:r>
              <a:rPr lang="en-US" altLang="en-US" sz="1400">
                <a:latin typeface="Symbol" panose="05050102010706020507" pitchFamily="18" charset="2"/>
              </a:rPr>
              <a:t>W</a:t>
            </a:r>
            <a:endParaRPr lang="en-US" altLang="en-US" sz="1400" i="1">
              <a:latin typeface="Symbol" panose="05050102010706020507" pitchFamily="18" charset="2"/>
            </a:endParaRPr>
          </a:p>
        </p:txBody>
      </p:sp>
      <p:sp>
        <p:nvSpPr>
          <p:cNvPr id="23" name="Text Box 42">
            <a:extLst>
              <a:ext uri="{FF2B5EF4-FFF2-40B4-BE49-F238E27FC236}">
                <a16:creationId xmlns:a16="http://schemas.microsoft.com/office/drawing/2014/main" id="{B7DF0847-2A0E-442B-9EE0-4283CECF5169}"/>
              </a:ext>
            </a:extLst>
          </p:cNvPr>
          <p:cNvSpPr txBox="1">
            <a:spLocks noChangeArrowheads="1"/>
          </p:cNvSpPr>
          <p:nvPr/>
        </p:nvSpPr>
        <p:spPr bwMode="auto">
          <a:xfrm>
            <a:off x="2514600" y="3733800"/>
            <a:ext cx="723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50 k</a:t>
            </a:r>
            <a:r>
              <a:rPr lang="en-US" altLang="en-US" sz="1400">
                <a:latin typeface="Symbol" panose="05050102010706020507" pitchFamily="18" charset="2"/>
              </a:rPr>
              <a:t>W</a:t>
            </a:r>
            <a:endParaRPr lang="en-US" altLang="en-US" sz="1400" i="1">
              <a:latin typeface="Symbol" panose="05050102010706020507" pitchFamily="18" charset="2"/>
            </a:endParaRPr>
          </a:p>
        </p:txBody>
      </p:sp>
      <p:sp>
        <p:nvSpPr>
          <p:cNvPr id="24" name="Text Box 43">
            <a:extLst>
              <a:ext uri="{FF2B5EF4-FFF2-40B4-BE49-F238E27FC236}">
                <a16:creationId xmlns:a16="http://schemas.microsoft.com/office/drawing/2014/main" id="{4EC6B349-C227-4932-8541-B8560B90745D}"/>
              </a:ext>
            </a:extLst>
          </p:cNvPr>
          <p:cNvSpPr txBox="1">
            <a:spLocks noChangeArrowheads="1"/>
          </p:cNvSpPr>
          <p:nvPr/>
        </p:nvSpPr>
        <p:spPr bwMode="auto">
          <a:xfrm>
            <a:off x="3810000" y="37338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25 k</a:t>
            </a:r>
            <a:r>
              <a:rPr lang="en-US" altLang="en-US" sz="1400">
                <a:latin typeface="Symbol" panose="05050102010706020507" pitchFamily="18" charset="2"/>
              </a:rPr>
              <a:t>W</a:t>
            </a:r>
          </a:p>
        </p:txBody>
      </p:sp>
      <p:sp>
        <p:nvSpPr>
          <p:cNvPr id="25" name="Text Box 44">
            <a:extLst>
              <a:ext uri="{FF2B5EF4-FFF2-40B4-BE49-F238E27FC236}">
                <a16:creationId xmlns:a16="http://schemas.microsoft.com/office/drawing/2014/main" id="{6AF1174C-DAB8-4201-A642-06C53E3BD6D7}"/>
              </a:ext>
            </a:extLst>
          </p:cNvPr>
          <p:cNvSpPr txBox="1">
            <a:spLocks noChangeArrowheads="1"/>
          </p:cNvSpPr>
          <p:nvPr/>
        </p:nvSpPr>
        <p:spPr bwMode="auto">
          <a:xfrm>
            <a:off x="4495800" y="37338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25 k</a:t>
            </a:r>
            <a:r>
              <a:rPr lang="en-US" altLang="en-US" sz="1400">
                <a:latin typeface="Symbol" panose="05050102010706020507" pitchFamily="18" charset="2"/>
              </a:rPr>
              <a:t>W</a:t>
            </a:r>
          </a:p>
        </p:txBody>
      </p:sp>
      <p:sp>
        <p:nvSpPr>
          <p:cNvPr id="26" name="Text Box 45">
            <a:extLst>
              <a:ext uri="{FF2B5EF4-FFF2-40B4-BE49-F238E27FC236}">
                <a16:creationId xmlns:a16="http://schemas.microsoft.com/office/drawing/2014/main" id="{860B3314-D55B-4369-8E36-87DC8072F2B7}"/>
              </a:ext>
            </a:extLst>
          </p:cNvPr>
          <p:cNvSpPr txBox="1">
            <a:spLocks noChangeArrowheads="1"/>
          </p:cNvSpPr>
          <p:nvPr/>
        </p:nvSpPr>
        <p:spPr bwMode="auto">
          <a:xfrm>
            <a:off x="2743200" y="2514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FF3300"/>
                </a:solidFill>
              </a:rPr>
              <a:t>+5.0 V</a:t>
            </a:r>
            <a:endParaRPr lang="en-US" altLang="en-US" sz="1400" baseline="-25000">
              <a:solidFill>
                <a:srgbClr val="FF3300"/>
              </a:solidFill>
            </a:endParaRPr>
          </a:p>
        </p:txBody>
      </p:sp>
      <p:sp>
        <p:nvSpPr>
          <p:cNvPr id="27" name="Text Box 46">
            <a:extLst>
              <a:ext uri="{FF2B5EF4-FFF2-40B4-BE49-F238E27FC236}">
                <a16:creationId xmlns:a16="http://schemas.microsoft.com/office/drawing/2014/main" id="{483C2D22-4400-4A19-B5D7-E42A305E8F15}"/>
              </a:ext>
            </a:extLst>
          </p:cNvPr>
          <p:cNvSpPr txBox="1">
            <a:spLocks noChangeArrowheads="1"/>
          </p:cNvSpPr>
          <p:nvPr/>
        </p:nvSpPr>
        <p:spPr bwMode="auto">
          <a:xfrm>
            <a:off x="4787900" y="2514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FF3300"/>
                </a:solidFill>
              </a:rPr>
              <a:t>+5.0 V</a:t>
            </a:r>
            <a:endParaRPr lang="en-US" altLang="en-US" sz="1400" baseline="-25000">
              <a:solidFill>
                <a:srgbClr val="FF3300"/>
              </a:solidFill>
            </a:endParaRPr>
          </a:p>
        </p:txBody>
      </p:sp>
      <p:graphicFrame>
        <p:nvGraphicFramePr>
          <p:cNvPr id="28" name="Object 53">
            <a:extLst>
              <a:ext uri="{FF2B5EF4-FFF2-40B4-BE49-F238E27FC236}">
                <a16:creationId xmlns:a16="http://schemas.microsoft.com/office/drawing/2014/main" id="{7035B53F-63D2-4523-BF7D-C64BA1F93C0F}"/>
              </a:ext>
            </a:extLst>
          </p:cNvPr>
          <p:cNvGraphicFramePr>
            <a:graphicFrameLocks noChangeAspect="1"/>
          </p:cNvGraphicFramePr>
          <p:nvPr>
            <p:extLst>
              <p:ext uri="{D42A27DB-BD31-4B8C-83A1-F6EECF244321}">
                <p14:modId xmlns:p14="http://schemas.microsoft.com/office/powerpoint/2010/main" val="540027818"/>
              </p:ext>
            </p:extLst>
          </p:nvPr>
        </p:nvGraphicFramePr>
        <p:xfrm>
          <a:off x="992188" y="5029200"/>
          <a:ext cx="2841625" cy="598488"/>
        </p:xfrm>
        <a:graphic>
          <a:graphicData uri="http://schemas.openxmlformats.org/presentationml/2006/ole">
            <mc:AlternateContent xmlns:mc="http://schemas.openxmlformats.org/markup-compatibility/2006">
              <mc:Choice xmlns:v="urn:schemas-microsoft-com:vml" Requires="v">
                <p:oleObj spid="_x0000_s31816" name="Equation" r:id="rId3" imgW="1866090" imgH="393529" progId="Equation.DSMT4">
                  <p:embed/>
                </p:oleObj>
              </mc:Choice>
              <mc:Fallback>
                <p:oleObj name="Equation" r:id="rId3" imgW="1866090" imgH="393529" progId="Equation.DSMT4">
                  <p:embed/>
                  <p:pic>
                    <p:nvPicPr>
                      <p:cNvPr id="163893" name="Object 53">
                        <a:extLst>
                          <a:ext uri="{FF2B5EF4-FFF2-40B4-BE49-F238E27FC236}">
                            <a16:creationId xmlns:a16="http://schemas.microsoft.com/office/drawing/2014/main" id="{8DA97D5B-458A-414F-93F5-E33F43F4AB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88" y="5029200"/>
                        <a:ext cx="2841625" cy="59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58">
            <a:extLst>
              <a:ext uri="{FF2B5EF4-FFF2-40B4-BE49-F238E27FC236}">
                <a16:creationId xmlns:a16="http://schemas.microsoft.com/office/drawing/2014/main" id="{09CD48C8-5DBE-4501-AFD4-60600FA570BF}"/>
              </a:ext>
            </a:extLst>
          </p:cNvPr>
          <p:cNvGraphicFramePr>
            <a:graphicFrameLocks noChangeAspect="1"/>
          </p:cNvGraphicFramePr>
          <p:nvPr>
            <p:extLst>
              <p:ext uri="{D42A27DB-BD31-4B8C-83A1-F6EECF244321}">
                <p14:modId xmlns:p14="http://schemas.microsoft.com/office/powerpoint/2010/main" val="2743383141"/>
              </p:ext>
            </p:extLst>
          </p:nvPr>
        </p:nvGraphicFramePr>
        <p:xfrm>
          <a:off x="3963988" y="5029200"/>
          <a:ext cx="2665412" cy="598488"/>
        </p:xfrm>
        <a:graphic>
          <a:graphicData uri="http://schemas.openxmlformats.org/presentationml/2006/ole">
            <mc:AlternateContent xmlns:mc="http://schemas.openxmlformats.org/markup-compatibility/2006">
              <mc:Choice xmlns:v="urn:schemas-microsoft-com:vml" Requires="v">
                <p:oleObj spid="_x0000_s31817" name="Equation" r:id="rId5" imgW="1752600" imgH="393700" progId="Equation.DSMT4">
                  <p:embed/>
                </p:oleObj>
              </mc:Choice>
              <mc:Fallback>
                <p:oleObj name="Equation" r:id="rId5" imgW="1752600" imgH="393700" progId="Equation.DSMT4">
                  <p:embed/>
                  <p:pic>
                    <p:nvPicPr>
                      <p:cNvPr id="163898" name="Object 58">
                        <a:extLst>
                          <a:ext uri="{FF2B5EF4-FFF2-40B4-BE49-F238E27FC236}">
                            <a16:creationId xmlns:a16="http://schemas.microsoft.com/office/drawing/2014/main" id="{CA753039-16CB-438A-AF86-B8E4BE75D5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3988" y="5029200"/>
                        <a:ext cx="2665412" cy="59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59">
            <a:extLst>
              <a:ext uri="{FF2B5EF4-FFF2-40B4-BE49-F238E27FC236}">
                <a16:creationId xmlns:a16="http://schemas.microsoft.com/office/drawing/2014/main" id="{A9E4946C-387F-4EC5-9F95-784498D3A038}"/>
              </a:ext>
            </a:extLst>
          </p:cNvPr>
          <p:cNvGraphicFramePr>
            <a:graphicFrameLocks noChangeAspect="1"/>
          </p:cNvGraphicFramePr>
          <p:nvPr>
            <p:extLst>
              <p:ext uri="{D42A27DB-BD31-4B8C-83A1-F6EECF244321}">
                <p14:modId xmlns:p14="http://schemas.microsoft.com/office/powerpoint/2010/main" val="2518039325"/>
              </p:ext>
            </p:extLst>
          </p:nvPr>
        </p:nvGraphicFramePr>
        <p:xfrm>
          <a:off x="1068388" y="5638800"/>
          <a:ext cx="2471737" cy="598488"/>
        </p:xfrm>
        <a:graphic>
          <a:graphicData uri="http://schemas.openxmlformats.org/presentationml/2006/ole">
            <mc:AlternateContent xmlns:mc="http://schemas.openxmlformats.org/markup-compatibility/2006">
              <mc:Choice xmlns:v="urn:schemas-microsoft-com:vml" Requires="v">
                <p:oleObj spid="_x0000_s31818" name="Equation" r:id="rId7" imgW="1625600" imgH="393700" progId="Equation.DSMT4">
                  <p:embed/>
                </p:oleObj>
              </mc:Choice>
              <mc:Fallback>
                <p:oleObj name="Equation" r:id="rId7" imgW="1625600" imgH="393700" progId="Equation.DSMT4">
                  <p:embed/>
                  <p:pic>
                    <p:nvPicPr>
                      <p:cNvPr id="163899" name="Object 59">
                        <a:extLst>
                          <a:ext uri="{FF2B5EF4-FFF2-40B4-BE49-F238E27FC236}">
                            <a16:creationId xmlns:a16="http://schemas.microsoft.com/office/drawing/2014/main" id="{C988B1F3-63A3-4865-BE65-EB3F6C673F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8388" y="5638800"/>
                        <a:ext cx="2471737" cy="59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60">
            <a:extLst>
              <a:ext uri="{FF2B5EF4-FFF2-40B4-BE49-F238E27FC236}">
                <a16:creationId xmlns:a16="http://schemas.microsoft.com/office/drawing/2014/main" id="{7CF555C7-8C48-41E0-AB2F-1517E8E4A202}"/>
              </a:ext>
            </a:extLst>
          </p:cNvPr>
          <p:cNvGraphicFramePr>
            <a:graphicFrameLocks noChangeAspect="1"/>
          </p:cNvGraphicFramePr>
          <p:nvPr>
            <p:extLst>
              <p:ext uri="{D42A27DB-BD31-4B8C-83A1-F6EECF244321}">
                <p14:modId xmlns:p14="http://schemas.microsoft.com/office/powerpoint/2010/main" val="4182989431"/>
              </p:ext>
            </p:extLst>
          </p:nvPr>
        </p:nvGraphicFramePr>
        <p:xfrm>
          <a:off x="2286000" y="2819400"/>
          <a:ext cx="4800600" cy="1751013"/>
        </p:xfrm>
        <a:graphic>
          <a:graphicData uri="http://schemas.openxmlformats.org/presentationml/2006/ole">
            <mc:AlternateContent xmlns:mc="http://schemas.openxmlformats.org/markup-compatibility/2006">
              <mc:Choice xmlns:v="urn:schemas-microsoft-com:vml" Requires="v">
                <p:oleObj spid="_x0000_s31819" name="CorelDRAW" r:id="rId9" imgW="3224463" imgH="1174659" progId="CorelDRAW.Graphic.13">
                  <p:embed/>
                </p:oleObj>
              </mc:Choice>
              <mc:Fallback>
                <p:oleObj name="CorelDRAW" r:id="rId9" imgW="3224463" imgH="1174659" progId="CorelDRAW.Graphic.13">
                  <p:embed/>
                  <p:pic>
                    <p:nvPicPr>
                      <p:cNvPr id="20513" name="Object 60">
                        <a:extLst>
                          <a:ext uri="{FF2B5EF4-FFF2-40B4-BE49-F238E27FC236}">
                            <a16:creationId xmlns:a16="http://schemas.microsoft.com/office/drawing/2014/main" id="{6B0F769C-13A8-46B9-8DD7-576F6C5A25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2819400"/>
                        <a:ext cx="4800600"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Text Box 61">
            <a:extLst>
              <a:ext uri="{FF2B5EF4-FFF2-40B4-BE49-F238E27FC236}">
                <a16:creationId xmlns:a16="http://schemas.microsoft.com/office/drawing/2014/main" id="{18BF1D24-F4E0-4D44-A565-E26956AC5DE0}"/>
              </a:ext>
            </a:extLst>
          </p:cNvPr>
          <p:cNvSpPr txBox="1">
            <a:spLocks noChangeArrowheads="1"/>
          </p:cNvSpPr>
          <p:nvPr/>
        </p:nvSpPr>
        <p:spPr bwMode="auto">
          <a:xfrm>
            <a:off x="2819400" y="2286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D</a:t>
            </a:r>
            <a:r>
              <a:rPr lang="en-US" altLang="en-US" sz="1400" baseline="-25000">
                <a:solidFill>
                  <a:srgbClr val="FF3300"/>
                </a:solidFill>
              </a:rPr>
              <a:t>0</a:t>
            </a:r>
          </a:p>
        </p:txBody>
      </p:sp>
      <p:sp>
        <p:nvSpPr>
          <p:cNvPr id="33" name="Text Box 62">
            <a:extLst>
              <a:ext uri="{FF2B5EF4-FFF2-40B4-BE49-F238E27FC236}">
                <a16:creationId xmlns:a16="http://schemas.microsoft.com/office/drawing/2014/main" id="{9B8BA33D-A626-4FEA-87F2-59E416D63DA3}"/>
              </a:ext>
            </a:extLst>
          </p:cNvPr>
          <p:cNvSpPr txBox="1">
            <a:spLocks noChangeArrowheads="1"/>
          </p:cNvSpPr>
          <p:nvPr/>
        </p:nvSpPr>
        <p:spPr bwMode="auto">
          <a:xfrm>
            <a:off x="3581400" y="2286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D</a:t>
            </a:r>
            <a:r>
              <a:rPr lang="en-US" altLang="en-US" sz="1400" baseline="-25000">
                <a:solidFill>
                  <a:srgbClr val="FF3300"/>
                </a:solidFill>
              </a:rPr>
              <a:t>1</a:t>
            </a:r>
          </a:p>
        </p:txBody>
      </p:sp>
      <p:sp>
        <p:nvSpPr>
          <p:cNvPr id="34" name="Text Box 63">
            <a:extLst>
              <a:ext uri="{FF2B5EF4-FFF2-40B4-BE49-F238E27FC236}">
                <a16:creationId xmlns:a16="http://schemas.microsoft.com/office/drawing/2014/main" id="{2284D72D-5648-47CC-A055-E81E91E76630}"/>
              </a:ext>
            </a:extLst>
          </p:cNvPr>
          <p:cNvSpPr txBox="1">
            <a:spLocks noChangeArrowheads="1"/>
          </p:cNvSpPr>
          <p:nvPr/>
        </p:nvSpPr>
        <p:spPr bwMode="auto">
          <a:xfrm>
            <a:off x="4267200" y="2286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D</a:t>
            </a:r>
            <a:r>
              <a:rPr lang="en-US" altLang="en-US" sz="1400" baseline="-25000">
                <a:solidFill>
                  <a:srgbClr val="FF3300"/>
                </a:solidFill>
              </a:rPr>
              <a:t>2</a:t>
            </a:r>
          </a:p>
        </p:txBody>
      </p:sp>
      <p:sp>
        <p:nvSpPr>
          <p:cNvPr id="35" name="Text Box 64">
            <a:extLst>
              <a:ext uri="{FF2B5EF4-FFF2-40B4-BE49-F238E27FC236}">
                <a16:creationId xmlns:a16="http://schemas.microsoft.com/office/drawing/2014/main" id="{BA4ABE1F-EC07-40FD-8EC9-D0D09FA1CA7B}"/>
              </a:ext>
            </a:extLst>
          </p:cNvPr>
          <p:cNvSpPr txBox="1">
            <a:spLocks noChangeArrowheads="1"/>
          </p:cNvSpPr>
          <p:nvPr/>
        </p:nvSpPr>
        <p:spPr bwMode="auto">
          <a:xfrm>
            <a:off x="4953000" y="2286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D</a:t>
            </a:r>
            <a:r>
              <a:rPr lang="en-US" altLang="en-US" sz="1400" baseline="-25000">
                <a:solidFill>
                  <a:srgbClr val="FF3300"/>
                </a:solidFill>
              </a:rPr>
              <a:t>3</a:t>
            </a:r>
          </a:p>
        </p:txBody>
      </p:sp>
      <p:sp>
        <p:nvSpPr>
          <p:cNvPr id="36" name="Text Box 65">
            <a:extLst>
              <a:ext uri="{FF2B5EF4-FFF2-40B4-BE49-F238E27FC236}">
                <a16:creationId xmlns:a16="http://schemas.microsoft.com/office/drawing/2014/main" id="{3D0F91F4-C5CE-4964-BDCD-D391AB222D31}"/>
              </a:ext>
            </a:extLst>
          </p:cNvPr>
          <p:cNvSpPr txBox="1">
            <a:spLocks noChangeArrowheads="1"/>
          </p:cNvSpPr>
          <p:nvPr/>
        </p:nvSpPr>
        <p:spPr bwMode="auto">
          <a:xfrm>
            <a:off x="3886200" y="5715000"/>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Applying superposition, </a:t>
            </a:r>
            <a:r>
              <a:rPr lang="en-US" altLang="en-US" sz="2000" i="1"/>
              <a:t>V</a:t>
            </a:r>
            <a:r>
              <a:rPr lang="en-US" altLang="en-US" sz="2000" i="1" baseline="-25000"/>
              <a:t>out</a:t>
            </a:r>
            <a:r>
              <a:rPr lang="en-US" altLang="en-US" sz="2000"/>
              <a:t> =</a:t>
            </a:r>
          </a:p>
        </p:txBody>
      </p:sp>
      <p:sp>
        <p:nvSpPr>
          <p:cNvPr id="37" name="Text Box 66">
            <a:extLst>
              <a:ext uri="{FF2B5EF4-FFF2-40B4-BE49-F238E27FC236}">
                <a16:creationId xmlns:a16="http://schemas.microsoft.com/office/drawing/2014/main" id="{E585C473-D380-4F14-8EAE-433EBC97FF50}"/>
              </a:ext>
            </a:extLst>
          </p:cNvPr>
          <p:cNvSpPr txBox="1">
            <a:spLocks noChangeArrowheads="1"/>
          </p:cNvSpPr>
          <p:nvPr/>
        </p:nvSpPr>
        <p:spPr bwMode="auto">
          <a:xfrm>
            <a:off x="7086600" y="57150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solidFill>
                  <a:srgbClr val="FF3300"/>
                </a:solidFill>
                <a:cs typeface="Times New Roman" panose="02020603050405020304" pitchFamily="18" charset="0"/>
              </a:rPr>
              <a:t>−</a:t>
            </a:r>
            <a:r>
              <a:rPr lang="en-US" altLang="en-US" sz="2000">
                <a:solidFill>
                  <a:srgbClr val="FF3300"/>
                </a:solidFill>
              </a:rPr>
              <a:t>3.43 V</a:t>
            </a:r>
          </a:p>
        </p:txBody>
      </p:sp>
      <p:grpSp>
        <p:nvGrpSpPr>
          <p:cNvPr id="38" name="Group 68">
            <a:extLst>
              <a:ext uri="{FF2B5EF4-FFF2-40B4-BE49-F238E27FC236}">
                <a16:creationId xmlns:a16="http://schemas.microsoft.com/office/drawing/2014/main" id="{9E6B6822-AA9C-449F-A991-8AB39D31109D}"/>
              </a:ext>
            </a:extLst>
          </p:cNvPr>
          <p:cNvGrpSpPr>
            <a:grpSpLocks/>
          </p:cNvGrpSpPr>
          <p:nvPr/>
        </p:nvGrpSpPr>
        <p:grpSpPr bwMode="auto">
          <a:xfrm>
            <a:off x="2152650" y="4495800"/>
            <a:ext cx="6457950" cy="577850"/>
            <a:chOff x="1356" y="2832"/>
            <a:chExt cx="4068" cy="364"/>
          </a:xfrm>
        </p:grpSpPr>
        <p:graphicFrame>
          <p:nvGraphicFramePr>
            <p:cNvPr id="39" name="Object 56">
              <a:extLst>
                <a:ext uri="{FF2B5EF4-FFF2-40B4-BE49-F238E27FC236}">
                  <a16:creationId xmlns:a16="http://schemas.microsoft.com/office/drawing/2014/main" id="{09C78EE2-CD68-4CFF-8968-D5C3BD70624C}"/>
                </a:ext>
              </a:extLst>
            </p:cNvPr>
            <p:cNvGraphicFramePr>
              <a:graphicFrameLocks noChangeAspect="1"/>
            </p:cNvGraphicFramePr>
            <p:nvPr/>
          </p:nvGraphicFramePr>
          <p:xfrm>
            <a:off x="1792" y="2832"/>
            <a:ext cx="704" cy="364"/>
          </p:xfrm>
          <a:graphic>
            <a:graphicData uri="http://schemas.openxmlformats.org/presentationml/2006/ole">
              <mc:AlternateContent xmlns:mc="http://schemas.openxmlformats.org/markup-compatibility/2006">
                <mc:Choice xmlns:v="urn:schemas-microsoft-com:vml" Requires="v">
                  <p:oleObj spid="_x0000_s31820" name="Equation" r:id="rId11" imgW="761669" imgH="393529" progId="Equation.DSMT4">
                    <p:embed/>
                  </p:oleObj>
                </mc:Choice>
                <mc:Fallback>
                  <p:oleObj name="Equation" r:id="rId11" imgW="761669" imgH="393529" progId="Equation.DSMT4">
                    <p:embed/>
                    <p:pic>
                      <p:nvPicPr>
                        <p:cNvPr id="20521" name="Object 56">
                          <a:extLst>
                            <a:ext uri="{FF2B5EF4-FFF2-40B4-BE49-F238E27FC236}">
                              <a16:creationId xmlns:a16="http://schemas.microsoft.com/office/drawing/2014/main" id="{3D309A15-5EF9-4C73-A5F5-9F7B4C5661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2" y="2832"/>
                          <a:ext cx="704" cy="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 name="Text Box 57">
              <a:extLst>
                <a:ext uri="{FF2B5EF4-FFF2-40B4-BE49-F238E27FC236}">
                  <a16:creationId xmlns:a16="http://schemas.microsoft.com/office/drawing/2014/main" id="{BEB7EA36-E7F4-4EF7-A245-4B60B399666C}"/>
                </a:ext>
              </a:extLst>
            </p:cNvPr>
            <p:cNvSpPr txBox="1">
              <a:spLocks noChangeArrowheads="1"/>
            </p:cNvSpPr>
            <p:nvPr/>
          </p:nvSpPr>
          <p:spPr bwMode="auto">
            <a:xfrm>
              <a:off x="1356" y="2876"/>
              <a:ext cx="406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0000"/>
                </a:lnSpc>
              </a:pPr>
              <a:r>
                <a:rPr lang="en-US" altLang="en-US" sz="1800"/>
                <a:t>Apply                    to all inputs that are HIGH, then sum the results.</a:t>
              </a:r>
            </a:p>
          </p:txBody>
        </p:sp>
      </p:grpSp>
      <p:sp>
        <p:nvSpPr>
          <p:cNvPr id="41" name="WordArt 8">
            <a:extLst>
              <a:ext uri="{FF2B5EF4-FFF2-40B4-BE49-F238E27FC236}">
                <a16:creationId xmlns:a16="http://schemas.microsoft.com/office/drawing/2014/main" id="{1C8ACAA3-D3AD-4258-A891-4737352B7AD7}"/>
              </a:ext>
            </a:extLst>
          </p:cNvPr>
          <p:cNvSpPr>
            <a:spLocks noChangeArrowheads="1" noChangeShapeType="1" noTextEdit="1"/>
          </p:cNvSpPr>
          <p:nvPr/>
        </p:nvSpPr>
        <p:spPr bwMode="auto">
          <a:xfrm>
            <a:off x="914400" y="1768475"/>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800" kern="10" dirty="0">
                <a:effectLst>
                  <a:outerShdw dist="35921" dir="2700000" algn="ctr" rotWithShape="0">
                    <a:srgbClr val="C0C0C0">
                      <a:alpha val="79999"/>
                    </a:srgbClr>
                  </a:outerShdw>
                </a:effectLst>
                <a:latin typeface="Times" panose="02020603050405020304" pitchFamily="18" charset="0"/>
                <a:cs typeface="Times" panose="02020603050405020304" pitchFamily="18" charset="0"/>
              </a:rPr>
              <a:t>Example</a:t>
            </a:r>
          </a:p>
        </p:txBody>
      </p:sp>
      <p:sp>
        <p:nvSpPr>
          <p:cNvPr id="42" name="WordArt 10">
            <a:extLst>
              <a:ext uri="{FF2B5EF4-FFF2-40B4-BE49-F238E27FC236}">
                <a16:creationId xmlns:a16="http://schemas.microsoft.com/office/drawing/2014/main" id="{9B926556-8393-4ECF-94A7-5733D06F9B18}"/>
              </a:ext>
            </a:extLst>
          </p:cNvPr>
          <p:cNvSpPr>
            <a:spLocks noChangeArrowheads="1" noChangeShapeType="1" noTextEdit="1"/>
          </p:cNvSpPr>
          <p:nvPr/>
        </p:nvSpPr>
        <p:spPr bwMode="auto">
          <a:xfrm>
            <a:off x="914400" y="45720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800" kern="10" dirty="0">
                <a:effectLst>
                  <a:outerShdw dist="35921" dir="2700000" algn="ctr" rotWithShape="0">
                    <a:srgbClr val="C0C0C0">
                      <a:alpha val="79999"/>
                    </a:srgbClr>
                  </a:outerShdw>
                </a:effectLst>
                <a:latin typeface="Times" panose="02020603050405020304" pitchFamily="18" charset="0"/>
                <a:cs typeface="Times" panose="02020603050405020304" pitchFamily="18" charset="0"/>
              </a:rPr>
              <a:t>Solution</a:t>
            </a:r>
          </a:p>
        </p:txBody>
      </p:sp>
      <p:sp>
        <p:nvSpPr>
          <p:cNvPr id="43" name="Text Box 5">
            <a:extLst>
              <a:ext uri="{FF2B5EF4-FFF2-40B4-BE49-F238E27FC236}">
                <a16:creationId xmlns:a16="http://schemas.microsoft.com/office/drawing/2014/main" id="{AA5F283D-E8DA-4D26-B650-5B2476D48132}"/>
              </a:ext>
            </a:extLst>
          </p:cNvPr>
          <p:cNvSpPr txBox="1">
            <a:spLocks noChangeArrowheads="1"/>
          </p:cNvSpPr>
          <p:nvPr/>
        </p:nvSpPr>
        <p:spPr bwMode="auto">
          <a:xfrm>
            <a:off x="3295650" y="236835"/>
            <a:ext cx="2552700" cy="461665"/>
          </a:xfrm>
          <a:prstGeom prst="rect">
            <a:avLst/>
          </a:prstGeom>
          <a:solidFill>
            <a:srgbClr val="FFC000"/>
          </a:solidFill>
          <a:ln>
            <a:noFill/>
          </a:ln>
          <a:effectLs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i="1" dirty="0"/>
              <a:t>R-2R</a:t>
            </a:r>
            <a:r>
              <a:rPr lang="en-US" altLang="en-US" b="1" dirty="0"/>
              <a:t> ladder DAC</a:t>
            </a:r>
          </a:p>
        </p:txBody>
      </p:sp>
    </p:spTree>
    <p:extLst>
      <p:ext uri="{BB962C8B-B14F-4D97-AF65-F5344CB8AC3E}">
        <p14:creationId xmlns:p14="http://schemas.microsoft.com/office/powerpoint/2010/main" val="162171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1+#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7"/>
                                        </p:tgtEl>
                                        <p:attrNameLst>
                                          <p:attrName>ppt_y</p:attrName>
                                        </p:attrNameLst>
                                      </p:cBhvr>
                                      <p:tavLst>
                                        <p:tav tm="0">
                                          <p:val>
                                            <p:strVal val="#ppt_y"/>
                                          </p:val>
                                        </p:tav>
                                        <p:tav tm="100000">
                                          <p:val>
                                            <p:strVal val="#ppt_y"/>
                                          </p:val>
                                        </p:tav>
                                      </p:tavLst>
                                    </p:anim>
                                    <p:anim calcmode="lin" valueType="num">
                                      <p:cBhvr>
                                        <p:cTn id="38"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dissolve">
                                      <p:cBhvr>
                                        <p:cTn id="4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B38F44-2BDF-4642-A77B-11639B109DA5}"/>
              </a:ext>
            </a:extLst>
          </p:cNvPr>
          <p:cNvSpPr/>
          <p:nvPr/>
        </p:nvSpPr>
        <p:spPr>
          <a:xfrm>
            <a:off x="93784" y="209801"/>
            <a:ext cx="8382000" cy="954107"/>
          </a:xfrm>
          <a:prstGeom prst="rect">
            <a:avLst/>
          </a:prstGeom>
          <a:solidFill>
            <a:schemeClr val="accent5">
              <a:lumMod val="20000"/>
              <a:lumOff val="80000"/>
            </a:schemeClr>
          </a:solidFill>
        </p:spPr>
        <p:txBody>
          <a:bodyPr wrap="square">
            <a:spAutoFit/>
          </a:bodyPr>
          <a:lstStyle/>
          <a:p>
            <a:r>
              <a:rPr lang="en-GB" sz="20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The Major factor in the DAC circuit is the operational amplifier which is characterized by high input impedance, low input impedance and a variable voltage gain that can be set with external resisters. </a:t>
            </a:r>
            <a:endParaRPr lang="en-GB" dirty="0"/>
          </a:p>
        </p:txBody>
      </p:sp>
      <p:pic>
        <p:nvPicPr>
          <p:cNvPr id="8" name="Picture 7">
            <a:extLst>
              <a:ext uri="{FF2B5EF4-FFF2-40B4-BE49-F238E27FC236}">
                <a16:creationId xmlns:a16="http://schemas.microsoft.com/office/drawing/2014/main" id="{E2F63054-2EF3-4797-BA0E-BE6748EC9042}"/>
              </a:ext>
            </a:extLst>
          </p:cNvPr>
          <p:cNvPicPr>
            <a:picLocks noChangeAspect="1"/>
          </p:cNvPicPr>
          <p:nvPr/>
        </p:nvPicPr>
        <p:blipFill>
          <a:blip r:embed="rId2"/>
          <a:stretch>
            <a:fillRect/>
          </a:stretch>
        </p:blipFill>
        <p:spPr>
          <a:xfrm>
            <a:off x="6828995" y="3625090"/>
            <a:ext cx="2184879" cy="1028953"/>
          </a:xfrm>
          <a:prstGeom prst="rect">
            <a:avLst/>
          </a:prstGeom>
        </p:spPr>
      </p:pic>
      <p:pic>
        <p:nvPicPr>
          <p:cNvPr id="11" name="Picture 10">
            <a:extLst>
              <a:ext uri="{FF2B5EF4-FFF2-40B4-BE49-F238E27FC236}">
                <a16:creationId xmlns:a16="http://schemas.microsoft.com/office/drawing/2014/main" id="{59658929-AB69-4EF6-9A4F-D5BD9703414A}"/>
              </a:ext>
            </a:extLst>
          </p:cNvPr>
          <p:cNvPicPr>
            <a:picLocks noChangeAspect="1"/>
          </p:cNvPicPr>
          <p:nvPr/>
        </p:nvPicPr>
        <p:blipFill>
          <a:blip r:embed="rId3"/>
          <a:stretch>
            <a:fillRect/>
          </a:stretch>
        </p:blipFill>
        <p:spPr>
          <a:xfrm>
            <a:off x="93784" y="1207900"/>
            <a:ext cx="8991600" cy="2417190"/>
          </a:xfrm>
          <a:prstGeom prst="rect">
            <a:avLst/>
          </a:prstGeom>
        </p:spPr>
      </p:pic>
      <p:pic>
        <p:nvPicPr>
          <p:cNvPr id="12" name="Picture 11">
            <a:extLst>
              <a:ext uri="{FF2B5EF4-FFF2-40B4-BE49-F238E27FC236}">
                <a16:creationId xmlns:a16="http://schemas.microsoft.com/office/drawing/2014/main" id="{66EBF74B-F1C5-461B-85E3-40F6CE64F854}"/>
              </a:ext>
            </a:extLst>
          </p:cNvPr>
          <p:cNvPicPr>
            <a:picLocks noChangeAspect="1"/>
          </p:cNvPicPr>
          <p:nvPr/>
        </p:nvPicPr>
        <p:blipFill>
          <a:blip r:embed="rId4"/>
          <a:stretch>
            <a:fillRect/>
          </a:stretch>
        </p:blipFill>
        <p:spPr>
          <a:xfrm>
            <a:off x="130125" y="4844592"/>
            <a:ext cx="8783358" cy="1937208"/>
          </a:xfrm>
          <a:prstGeom prst="rect">
            <a:avLst/>
          </a:prstGeom>
          <a:solidFill>
            <a:srgbClr val="FFCCFF"/>
          </a:solidFill>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0C1FF8-4231-4E5E-98AC-BE49EFAB78A8}"/>
                  </a:ext>
                </a:extLst>
              </p:cNvPr>
              <p:cNvSpPr/>
              <p:nvPr/>
            </p:nvSpPr>
            <p:spPr>
              <a:xfrm>
                <a:off x="130125" y="3570776"/>
                <a:ext cx="4572000" cy="1229824"/>
              </a:xfrm>
              <a:prstGeom prst="rect">
                <a:avLst/>
              </a:prstGeom>
              <a:solidFill>
                <a:srgbClr val="C9D802"/>
              </a:solidFill>
            </p:spPr>
            <p:txBody>
              <a:bodyPr>
                <a:spAutoFit/>
              </a:bodyPr>
              <a:lstStyle/>
              <a:p>
                <a:pPr algn="just">
                  <a:lnSpc>
                    <a:spcPct val="115000"/>
                  </a:lnSpc>
                  <a:spcAft>
                    <a:spcPts val="1000"/>
                  </a:spcAft>
                </a:pPr>
                <a:r>
                  <a:rPr lang="en-US" dirty="0">
                    <a:latin typeface="Times New Roman" panose="02020603050405020304" pitchFamily="18" charset="0"/>
                    <a:ea typeface="Calibri" panose="020F0502020204030204" pitchFamily="34" charset="0"/>
                  </a:rPr>
                  <a:t>Voltage gain (A</a:t>
                </a:r>
                <a:r>
                  <a:rPr lang="en-US" baseline="-25000" dirty="0">
                    <a:latin typeface="Times New Roman" panose="02020603050405020304" pitchFamily="18" charset="0"/>
                    <a:ea typeface="Calibri" panose="020F0502020204030204" pitchFamily="34" charset="0"/>
                  </a:rPr>
                  <a:t>v</a:t>
                </a:r>
                <a:r>
                  <a:rPr lang="en-US" dirty="0">
                    <a:latin typeface="Times New Roman" panose="02020603050405020304" pitchFamily="18" charset="0"/>
                    <a:ea typeface="Calibri" panose="020F0502020204030204" pitchFamily="34" charset="0"/>
                  </a:rPr>
                  <a:t>) = </a:t>
                </a:r>
                <a14:m>
                  <m:oMath xmlns:m="http://schemas.openxmlformats.org/officeDocument/2006/math">
                    <m:r>
                      <a:rPr lang="en-US" i="1">
                        <a:latin typeface="Cambria Math" panose="02040503050406030204" pitchFamily="18" charset="0"/>
                        <a:ea typeface="Calibri" panose="020F0502020204030204" pitchFamily="34" charset="0"/>
                      </a:rPr>
                      <m:t>−</m:t>
                    </m:r>
                    <m:f>
                      <m:fPr>
                        <m:ctrlPr>
                          <a:rPr lang="en-GB" i="1">
                            <a:latin typeface="Cambria Math" panose="02040503050406030204" pitchFamily="18" charset="0"/>
                            <a:ea typeface="Calibri" panose="020F0502020204030204" pitchFamily="34" charset="0"/>
                          </a:rPr>
                        </m:ctrlPr>
                      </m:fPr>
                      <m:num>
                        <m:sSub>
                          <m:sSubPr>
                            <m:ctrlPr>
                              <a:rPr lang="en-GB"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𝑅</m:t>
                            </m:r>
                          </m:e>
                          <m:sub>
                            <m:r>
                              <a:rPr lang="en-US" i="1">
                                <a:latin typeface="Cambria Math" panose="02040503050406030204" pitchFamily="18" charset="0"/>
                                <a:ea typeface="Calibri" panose="020F0502020204030204" pitchFamily="34" charset="0"/>
                              </a:rPr>
                              <m:t>𝑓</m:t>
                            </m:r>
                          </m:sub>
                        </m:sSub>
                      </m:num>
                      <m:den>
                        <m:sSub>
                          <m:sSubPr>
                            <m:ctrlPr>
                              <a:rPr lang="en-GB"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𝑅</m:t>
                            </m:r>
                          </m:e>
                          <m:sub>
                            <m:r>
                              <a:rPr lang="en-US" i="1">
                                <a:latin typeface="Cambria Math" panose="02040503050406030204" pitchFamily="18" charset="0"/>
                                <a:ea typeface="Calibri" panose="020F0502020204030204" pitchFamily="34" charset="0"/>
                              </a:rPr>
                              <m:t>𝑖𝑛</m:t>
                            </m:r>
                          </m:sub>
                        </m:sSub>
                      </m:den>
                    </m:f>
                  </m:oMath>
                </a14:m>
                <a:r>
                  <a:rPr lang="en-US" dirty="0">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Calibri" panose="020F0502020204030204" pitchFamily="34" charset="0"/>
                </a:endParaRPr>
              </a:p>
              <a:p>
                <a:pPr>
                  <a:lnSpc>
                    <a:spcPct val="115000"/>
                  </a:lnSpc>
                  <a:spcAft>
                    <a:spcPts val="0"/>
                  </a:spcAft>
                </a:pPr>
                <a14:m>
                  <m:oMath xmlns:m="http://schemas.openxmlformats.org/officeDocument/2006/math">
                    <m:sSub>
                      <m:sSubPr>
                        <m:ctrlPr>
                          <a:rPr lang="en-GB"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 </m:t>
                        </m:r>
                        <m:sSub>
                          <m:sSubPr>
                            <m:ctrlPr>
                              <a:rPr lang="en-GB"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𝑉</m:t>
                            </m:r>
                          </m:e>
                          <m:sub>
                            <m:r>
                              <a:rPr lang="en-US" i="1">
                                <a:latin typeface="Cambria Math" panose="02040503050406030204" pitchFamily="18" charset="0"/>
                                <a:ea typeface="Calibri" panose="020F0502020204030204" pitchFamily="34" charset="0"/>
                              </a:rPr>
                              <m:t>𝑜𝑢𝑡</m:t>
                            </m:r>
                          </m:sub>
                        </m:sSub>
                        <m:r>
                          <a:rPr lang="en-US" i="1">
                            <a:latin typeface="Cambria Math" panose="02040503050406030204" pitchFamily="18" charset="0"/>
                            <a:ea typeface="Calibri" panose="020F0502020204030204" pitchFamily="34" charset="0"/>
                          </a:rPr>
                          <m:t> =  </m:t>
                        </m:r>
                        <m:sSub>
                          <m:sSubPr>
                            <m:ctrlPr>
                              <a:rPr lang="en-GB"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𝐴</m:t>
                            </m:r>
                            <m:r>
                              <a:rPr lang="en-US" i="1">
                                <a:latin typeface="Cambria Math" panose="02040503050406030204" pitchFamily="18" charset="0"/>
                                <a:ea typeface="Calibri" panose="020F0502020204030204" pitchFamily="34" charset="0"/>
                              </a:rPr>
                              <m:t> </m:t>
                            </m:r>
                          </m:e>
                          <m:sub>
                            <m:r>
                              <a:rPr lang="en-US" i="1">
                                <a:latin typeface="Cambria Math" panose="02040503050406030204" pitchFamily="18" charset="0"/>
                                <a:ea typeface="Calibri" panose="020F0502020204030204" pitchFamily="34" charset="0"/>
                              </a:rPr>
                              <m:t>𝑉</m:t>
                            </m:r>
                          </m:sub>
                        </m:sSub>
                        <m:r>
                          <a:rPr lang="en-US" i="1">
                            <a:latin typeface="Cambria Math" panose="02040503050406030204" pitchFamily="18" charset="0"/>
                            <a:ea typeface="Calibri" panose="020F0502020204030204" pitchFamily="34" charset="0"/>
                          </a:rPr>
                          <m:t> ×</m:t>
                        </m:r>
                        <m:r>
                          <a:rPr lang="en-US" i="1">
                            <a:latin typeface="Cambria Math" panose="02040503050406030204" pitchFamily="18" charset="0"/>
                            <a:ea typeface="Calibri" panose="020F0502020204030204" pitchFamily="34" charset="0"/>
                          </a:rPr>
                          <m:t>𝑉</m:t>
                        </m:r>
                      </m:e>
                      <m:sub>
                        <m:r>
                          <a:rPr lang="en-US" i="1">
                            <a:latin typeface="Cambria Math" panose="02040503050406030204" pitchFamily="18" charset="0"/>
                            <a:ea typeface="Calibri" panose="020F0502020204030204" pitchFamily="34" charset="0"/>
                          </a:rPr>
                          <m:t>𝑖𝑛</m:t>
                        </m:r>
                      </m:sub>
                    </m:sSub>
                  </m:oMath>
                </a14:m>
                <a:r>
                  <a:rPr lang="en-US" dirty="0">
                    <a:latin typeface="Times New Roman" panose="02020603050405020304" pitchFamily="18" charset="0"/>
                    <a:ea typeface="Times New Roman" panose="02020603050405020304" pitchFamily="18" charset="0"/>
                  </a:rPr>
                  <a:t>      ====</a:t>
                </a:r>
                <a14:m>
                  <m:oMath xmlns:m="http://schemas.openxmlformats.org/officeDocument/2006/math">
                    <m:r>
                      <a:rPr lang="en-US" i="1">
                        <a:latin typeface="Cambria Math" panose="02040503050406030204" pitchFamily="18" charset="0"/>
                        <a:ea typeface="Times New Roman" panose="02020603050405020304" pitchFamily="18" charset="0"/>
                      </a:rPr>
                      <m:t>&gt;</m:t>
                    </m:r>
                  </m:oMath>
                </a14:m>
                <a:r>
                  <a:rPr lang="en-US"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GB"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𝐴</m:t>
                        </m:r>
                        <m:r>
                          <a:rPr lang="en-US" i="1">
                            <a:latin typeface="Cambria Math" panose="02040503050406030204" pitchFamily="18" charset="0"/>
                            <a:ea typeface="Calibri" panose="020F0502020204030204" pitchFamily="34" charset="0"/>
                          </a:rPr>
                          <m:t> </m:t>
                        </m:r>
                      </m:e>
                      <m:sub>
                        <m:r>
                          <a:rPr lang="en-US" i="1">
                            <a:latin typeface="Cambria Math" panose="02040503050406030204" pitchFamily="18" charset="0"/>
                            <a:ea typeface="Calibri" panose="020F0502020204030204" pitchFamily="34" charset="0"/>
                          </a:rPr>
                          <m:t>𝑉</m:t>
                        </m:r>
                      </m:sub>
                    </m:sSub>
                    <m:r>
                      <a:rPr lang="en-US" i="1">
                        <a:latin typeface="Cambria Math" panose="02040503050406030204" pitchFamily="18" charset="0"/>
                        <a:ea typeface="Calibri" panose="020F0502020204030204" pitchFamily="34" charset="0"/>
                      </a:rPr>
                      <m:t> = </m:t>
                    </m:r>
                    <m:f>
                      <m:fPr>
                        <m:ctrlPr>
                          <a:rPr lang="en-GB" i="1">
                            <a:latin typeface="Cambria Math" panose="02040503050406030204" pitchFamily="18" charset="0"/>
                            <a:ea typeface="Calibri" panose="020F0502020204030204" pitchFamily="34" charset="0"/>
                          </a:rPr>
                        </m:ctrlPr>
                      </m:fPr>
                      <m:num>
                        <m:sSub>
                          <m:sSubPr>
                            <m:ctrlPr>
                              <a:rPr lang="en-GB"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𝑉</m:t>
                            </m:r>
                          </m:e>
                          <m:sub>
                            <m:r>
                              <a:rPr lang="en-US" i="1">
                                <a:latin typeface="Cambria Math" panose="02040503050406030204" pitchFamily="18" charset="0"/>
                                <a:ea typeface="Calibri" panose="020F0502020204030204" pitchFamily="34" charset="0"/>
                              </a:rPr>
                              <m:t>𝑜𝑢𝑡</m:t>
                            </m:r>
                          </m:sub>
                        </m:sSub>
                      </m:num>
                      <m:den>
                        <m:sSub>
                          <m:sSubPr>
                            <m:ctrlPr>
                              <a:rPr lang="en-GB"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𝑉</m:t>
                            </m:r>
                          </m:e>
                          <m:sub>
                            <m:r>
                              <a:rPr lang="en-US" i="1">
                                <a:latin typeface="Cambria Math" panose="02040503050406030204" pitchFamily="18" charset="0"/>
                                <a:ea typeface="Calibri" panose="020F0502020204030204" pitchFamily="34" charset="0"/>
                              </a:rPr>
                              <m:t>𝑖𝑛</m:t>
                            </m:r>
                          </m:sub>
                        </m:sSub>
                      </m:den>
                    </m:f>
                  </m:oMath>
                </a14:m>
                <a:endParaRPr lang="en-GB" sz="1600" dirty="0">
                  <a:effectLst/>
                  <a:latin typeface="Times New Roman" panose="02020603050405020304" pitchFamily="18" charset="0"/>
                  <a:ea typeface="Calibri" panose="020F0502020204030204" pitchFamily="34" charset="0"/>
                </a:endParaRPr>
              </a:p>
            </p:txBody>
          </p:sp>
        </mc:Choice>
        <mc:Fallback xmlns="">
          <p:sp>
            <p:nvSpPr>
              <p:cNvPr id="13" name="Rectangle 12">
                <a:extLst>
                  <a:ext uri="{FF2B5EF4-FFF2-40B4-BE49-F238E27FC236}">
                    <a16:creationId xmlns:a16="http://schemas.microsoft.com/office/drawing/2014/main" id="{7A0C1FF8-4231-4E5E-98AC-BE49EFAB78A8}"/>
                  </a:ext>
                </a:extLst>
              </p:cNvPr>
              <p:cNvSpPr>
                <a:spLocks noRot="1" noChangeAspect="1" noMove="1" noResize="1" noEditPoints="1" noAdjustHandles="1" noChangeArrowheads="1" noChangeShapeType="1" noTextEdit="1"/>
              </p:cNvSpPr>
              <p:nvPr/>
            </p:nvSpPr>
            <p:spPr>
              <a:xfrm>
                <a:off x="130125" y="3570776"/>
                <a:ext cx="4572000" cy="1229824"/>
              </a:xfrm>
              <a:prstGeom prst="rect">
                <a:avLst/>
              </a:prstGeom>
              <a:blipFill>
                <a:blip r:embed="rId5"/>
                <a:stretch>
                  <a:fillRect l="-1067"/>
                </a:stretch>
              </a:blipFill>
            </p:spPr>
            <p:txBody>
              <a:bodyPr/>
              <a:lstStyle/>
              <a:p>
                <a:r>
                  <a:rPr lang="en-GB">
                    <a:noFill/>
                  </a:rPr>
                  <a:t> </a:t>
                </a:r>
              </a:p>
            </p:txBody>
          </p:sp>
        </mc:Fallback>
      </mc:AlternateContent>
    </p:spTree>
    <p:extLst>
      <p:ext uri="{BB962C8B-B14F-4D97-AF65-F5344CB8AC3E}">
        <p14:creationId xmlns:p14="http://schemas.microsoft.com/office/powerpoint/2010/main" val="69326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745944-A12F-4313-853E-615BF0C7D049}"/>
              </a:ext>
            </a:extLst>
          </p:cNvPr>
          <p:cNvSpPr/>
          <p:nvPr/>
        </p:nvSpPr>
        <p:spPr>
          <a:xfrm>
            <a:off x="2820559" y="228600"/>
            <a:ext cx="3502882" cy="461665"/>
          </a:xfrm>
          <a:prstGeom prst="rect">
            <a:avLst/>
          </a:prstGeom>
          <a:solidFill>
            <a:srgbClr val="FFC000"/>
          </a:solidFill>
        </p:spPr>
        <p:txBody>
          <a:bodyPr wrap="none">
            <a:spAutoFit/>
          </a:bodyPr>
          <a:lstStyle/>
          <a:p>
            <a:r>
              <a:rPr lang="en-US" sz="2400" b="1" dirty="0">
                <a:latin typeface="Times New Roman"/>
                <a:ea typeface="Calibri"/>
                <a:cs typeface="Times New Roman"/>
              </a:rPr>
              <a:t>Digital-to-Analog (DAC) </a:t>
            </a:r>
            <a:endParaRPr lang="en-GB" sz="2400" dirty="0"/>
          </a:p>
        </p:txBody>
      </p:sp>
      <p:sp>
        <p:nvSpPr>
          <p:cNvPr id="4" name="Rectangle 3">
            <a:extLst>
              <a:ext uri="{FF2B5EF4-FFF2-40B4-BE49-F238E27FC236}">
                <a16:creationId xmlns:a16="http://schemas.microsoft.com/office/drawing/2014/main" id="{BFD53B6A-504E-4066-8E79-044945854B00}"/>
              </a:ext>
            </a:extLst>
          </p:cNvPr>
          <p:cNvSpPr/>
          <p:nvPr/>
        </p:nvSpPr>
        <p:spPr>
          <a:xfrm>
            <a:off x="152400" y="838200"/>
            <a:ext cx="7848600" cy="1295739"/>
          </a:xfrm>
          <a:prstGeom prst="rect">
            <a:avLst/>
          </a:prstGeom>
          <a:solidFill>
            <a:schemeClr val="accent5">
              <a:lumMod val="20000"/>
              <a:lumOff val="80000"/>
            </a:schemeClr>
          </a:solidFill>
        </p:spPr>
        <p:txBody>
          <a:bodyPr wrap="square">
            <a:spAutoFit/>
          </a:bodyPr>
          <a:lstStyle/>
          <a:p>
            <a:pPr>
              <a:lnSpc>
                <a:spcPct val="115000"/>
              </a:lnSpc>
              <a:spcAft>
                <a:spcPts val="0"/>
              </a:spcAft>
            </a:pPr>
            <a:r>
              <a:rPr lang="en-US" b="1" dirty="0">
                <a:latin typeface="Times New Roman" panose="02020603050405020304" pitchFamily="18" charset="0"/>
                <a:ea typeface="Calibri" panose="020F0502020204030204" pitchFamily="34" charset="0"/>
              </a:rPr>
              <a:t>General DAC Characteristics:</a:t>
            </a:r>
            <a:endParaRPr lang="en-GB" sz="1400" dirty="0">
              <a:latin typeface="Times New Roman" panose="02020603050405020304" pitchFamily="18" charset="0"/>
              <a:ea typeface="Calibri" panose="020F0502020204030204" pitchFamily="34" charset="0"/>
            </a:endParaRPr>
          </a:p>
          <a:p>
            <a:pPr>
              <a:lnSpc>
                <a:spcPct val="115000"/>
              </a:lnSpc>
              <a:spcAft>
                <a:spcPts val="0"/>
              </a:spcAft>
            </a:pPr>
            <a:r>
              <a:rPr lang="en-US" b="1" dirty="0">
                <a:latin typeface="Times New Roman" panose="02020603050405020304" pitchFamily="18"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There are six key parameters you should consider when choosing a DAC.</a:t>
            </a:r>
            <a:endParaRPr lang="en-GB" sz="1400" dirty="0">
              <a:latin typeface="Times New Roman" panose="02020603050405020304" pitchFamily="18" charset="0"/>
              <a:ea typeface="Calibri" panose="020F0502020204030204" pitchFamily="34" charset="0"/>
            </a:endParaRPr>
          </a:p>
          <a:p>
            <a:pPr>
              <a:lnSpc>
                <a:spcPct val="115000"/>
              </a:lnSpc>
              <a:spcAft>
                <a:spcPts val="0"/>
              </a:spcAft>
            </a:pPr>
            <a:r>
              <a:rPr lang="en-US" sz="1600" b="1" i="1" dirty="0">
                <a:latin typeface="Times New Roman" panose="02020603050405020304" pitchFamily="18" charset="0"/>
                <a:ea typeface="Calibri" panose="020F0502020204030204" pitchFamily="34" charset="0"/>
              </a:rPr>
              <a:t>A.</a:t>
            </a:r>
            <a:r>
              <a:rPr lang="en-US" sz="1600" b="1" dirty="0">
                <a:latin typeface="Times New Roman" panose="02020603050405020304" pitchFamily="18" charset="0"/>
                <a:ea typeface="Calibri" panose="020F0502020204030204" pitchFamily="34" charset="0"/>
              </a:rPr>
              <a:t> Reference Voltage    </a:t>
            </a:r>
            <a:r>
              <a:rPr lang="en-US" sz="1600" b="1" i="1" dirty="0">
                <a:latin typeface="Times New Roman" panose="02020603050405020304" pitchFamily="18" charset="0"/>
                <a:ea typeface="Calibri" panose="020F0502020204030204" pitchFamily="34" charset="0"/>
              </a:rPr>
              <a:t>B.</a:t>
            </a:r>
            <a:r>
              <a:rPr lang="en-US" sz="1600" b="1" dirty="0">
                <a:latin typeface="Times New Roman" panose="02020603050405020304" pitchFamily="18" charset="0"/>
                <a:ea typeface="Calibri" panose="020F0502020204030204" pitchFamily="34" charset="0"/>
              </a:rPr>
              <a:t>  Resolution      </a:t>
            </a:r>
            <a:r>
              <a:rPr lang="en-US" sz="1600" b="1" i="1" dirty="0">
                <a:latin typeface="Times New Roman" panose="02020603050405020304" pitchFamily="18" charset="0"/>
                <a:ea typeface="Calibri" panose="020F0502020204030204" pitchFamily="34" charset="0"/>
              </a:rPr>
              <a:t>C.</a:t>
            </a:r>
            <a:r>
              <a:rPr lang="en-US" sz="1600" b="1" dirty="0">
                <a:latin typeface="Times New Roman" panose="02020603050405020304" pitchFamily="18" charset="0"/>
                <a:ea typeface="Calibri" panose="020F0502020204030204" pitchFamily="34" charset="0"/>
              </a:rPr>
              <a:t> Linearity      </a:t>
            </a:r>
            <a:r>
              <a:rPr lang="en-US" sz="1600" b="1" i="1" dirty="0">
                <a:latin typeface="Times New Roman" panose="02020603050405020304" pitchFamily="18" charset="0"/>
                <a:ea typeface="Calibri" panose="020F0502020204030204" pitchFamily="34" charset="0"/>
              </a:rPr>
              <a:t>D</a:t>
            </a:r>
            <a:r>
              <a:rPr lang="en-US" sz="1600" b="1" dirty="0">
                <a:latin typeface="Times New Roman" panose="02020603050405020304" pitchFamily="18" charset="0"/>
                <a:ea typeface="Calibri" panose="020F0502020204030204" pitchFamily="34" charset="0"/>
              </a:rPr>
              <a:t>.  Speed   </a:t>
            </a:r>
            <a:r>
              <a:rPr lang="en-US" sz="1600" b="1" i="1" dirty="0">
                <a:latin typeface="Times New Roman" panose="02020603050405020304" pitchFamily="18" charset="0"/>
                <a:ea typeface="Calibri" panose="020F0502020204030204" pitchFamily="34" charset="0"/>
              </a:rPr>
              <a:t>E.</a:t>
            </a:r>
            <a:r>
              <a:rPr lang="en-US" sz="1600" b="1" dirty="0">
                <a:latin typeface="Times New Roman" panose="02020603050405020304" pitchFamily="18" charset="0"/>
                <a:ea typeface="Calibri" panose="020F0502020204030204" pitchFamily="34" charset="0"/>
              </a:rPr>
              <a:t>  Settling Time   </a:t>
            </a:r>
            <a:r>
              <a:rPr lang="en-US" sz="1600" b="1" i="1" dirty="0">
                <a:latin typeface="Times New Roman" panose="02020603050405020304" pitchFamily="18" charset="0"/>
                <a:ea typeface="Calibri" panose="020F0502020204030204" pitchFamily="34" charset="0"/>
              </a:rPr>
              <a:t>F.</a:t>
            </a:r>
            <a:r>
              <a:rPr lang="en-US" sz="1600" b="1" dirty="0">
                <a:latin typeface="Times New Roman" panose="02020603050405020304" pitchFamily="18" charset="0"/>
                <a:ea typeface="Calibri" panose="020F0502020204030204" pitchFamily="34" charset="0"/>
              </a:rPr>
              <a:t> Error</a:t>
            </a:r>
            <a:endParaRPr lang="en-GB" sz="1400" b="1" dirty="0">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29B11CE7-C3A5-4D32-91F6-F2F76AAE744B}"/>
              </a:ext>
            </a:extLst>
          </p:cNvPr>
          <p:cNvSpPr/>
          <p:nvPr/>
        </p:nvSpPr>
        <p:spPr>
          <a:xfrm>
            <a:off x="152400" y="4182503"/>
            <a:ext cx="8839200" cy="2450414"/>
          </a:xfrm>
          <a:prstGeom prst="rect">
            <a:avLst/>
          </a:prstGeom>
          <a:solidFill>
            <a:schemeClr val="accent6">
              <a:lumMod val="20000"/>
              <a:lumOff val="80000"/>
            </a:schemeClr>
          </a:solidFill>
        </p:spPr>
        <p:txBody>
          <a:bodyPr wrap="square">
            <a:spAutoFit/>
          </a:bodyPr>
          <a:lstStyle/>
          <a:p>
            <a:pPr>
              <a:lnSpc>
                <a:spcPct val="115000"/>
              </a:lnSpc>
              <a:spcAft>
                <a:spcPts val="0"/>
              </a:spcAft>
            </a:pPr>
            <a:r>
              <a:rPr lang="en-US" b="1" i="1" dirty="0">
                <a:latin typeface="Times New Roman" panose="02020603050405020304" pitchFamily="18" charset="0"/>
                <a:ea typeface="Calibri" panose="020F0502020204030204" pitchFamily="34" charset="0"/>
              </a:rPr>
              <a:t>B.</a:t>
            </a:r>
            <a:r>
              <a:rPr lang="en-US" dirty="0">
                <a:latin typeface="Times New Roman" panose="02020603050405020304" pitchFamily="18" charset="0"/>
                <a:ea typeface="Calibri" panose="020F0502020204030204" pitchFamily="34"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Resolution</a:t>
            </a:r>
            <a:endParaRPr lang="en-GB" sz="1600" dirty="0">
              <a:latin typeface="Times New Roman" panose="02020603050405020304" pitchFamily="18" charset="0"/>
              <a:ea typeface="Calibri" panose="020F0502020204030204" pitchFamily="34" charset="0"/>
            </a:endParaRPr>
          </a:p>
          <a:p>
            <a:pPr>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Resolution is a measure of precision, not accuracy. It is defined as the voltage change corresponding to changing the LSB.</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rabicPeriod"/>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Many options in the 8-16 bit range, with 12 bits being a typical cost / resolution trade off.</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1000"/>
              </a:spcAft>
              <a:buFont typeface="+mj-lt"/>
              <a:buAutoNum type="arabicPeriod"/>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More bits More steps Greater Resolution</a:t>
            </a:r>
            <a:endParaRPr lang="en-GB" sz="1600" dirty="0">
              <a:latin typeface="Times New Roman" panose="02020603050405020304" pitchFamily="18" charset="0"/>
              <a:ea typeface="Calibri" panose="020F0502020204030204" pitchFamily="34" charset="0"/>
            </a:endParaRPr>
          </a:p>
          <a:p>
            <a:pPr algn="ctr">
              <a:lnSpc>
                <a:spcPct val="115000"/>
              </a:lnSpc>
              <a:spcAft>
                <a:spcPts val="0"/>
              </a:spcAft>
            </a:pPr>
            <a:r>
              <a:rPr lang="en-US" dirty="0">
                <a:latin typeface="TimesNewRoman"/>
                <a:ea typeface="Calibri" panose="020F0502020204030204" pitchFamily="34" charset="0"/>
                <a:cs typeface="TimesNewRoman"/>
              </a:rPr>
              <a:t>Resolution = V</a:t>
            </a:r>
            <a:r>
              <a:rPr lang="en-US" sz="1200" baseline="-25000" dirty="0">
                <a:latin typeface="TimesNewRoman"/>
                <a:ea typeface="Calibri" panose="020F0502020204030204" pitchFamily="34" charset="0"/>
                <a:cs typeface="TimesNewRoman"/>
              </a:rPr>
              <a:t>LSB</a:t>
            </a:r>
            <a:r>
              <a:rPr lang="en-US" sz="1200" dirty="0">
                <a:latin typeface="TimesNewRoman"/>
                <a:ea typeface="Calibri" panose="020F0502020204030204" pitchFamily="34" charset="0"/>
                <a:cs typeface="TimesNewRoman"/>
              </a:rPr>
              <a:t> </a:t>
            </a:r>
            <a:r>
              <a:rPr lang="en-US" dirty="0">
                <a:latin typeface="TimesNewRoman"/>
                <a:ea typeface="Calibri" panose="020F0502020204030204" pitchFamily="34" charset="0"/>
                <a:cs typeface="TimesNewRoman"/>
              </a:rPr>
              <a:t>= </a:t>
            </a:r>
            <a:r>
              <a:rPr lang="en-US" dirty="0" err="1">
                <a:latin typeface="TimesNewRoman"/>
                <a:ea typeface="Calibri" panose="020F0502020204030204" pitchFamily="34" charset="0"/>
                <a:cs typeface="TimesNewRoman"/>
              </a:rPr>
              <a:t>V</a:t>
            </a:r>
            <a:r>
              <a:rPr lang="en-US" sz="1200" baseline="-25000" dirty="0" err="1">
                <a:latin typeface="TimesNewRoman"/>
                <a:ea typeface="Calibri" panose="020F0502020204030204" pitchFamily="34" charset="0"/>
                <a:cs typeface="TimesNewRoman"/>
              </a:rPr>
              <a:t>Ref</a:t>
            </a:r>
            <a:r>
              <a:rPr lang="en-US" sz="1200" dirty="0">
                <a:latin typeface="TimesNewRoman"/>
                <a:ea typeface="Calibri" panose="020F0502020204030204" pitchFamily="34" charset="0"/>
                <a:cs typeface="TimesNewRoman"/>
              </a:rPr>
              <a:t> </a:t>
            </a:r>
            <a:r>
              <a:rPr lang="en-US" dirty="0">
                <a:latin typeface="TimesNewRoman"/>
                <a:ea typeface="Calibri" panose="020F0502020204030204" pitchFamily="34" charset="0"/>
                <a:cs typeface="TimesNewRoman"/>
              </a:rPr>
              <a:t>/ 2</a:t>
            </a:r>
            <a:r>
              <a:rPr lang="en-US" sz="1200" baseline="30000" dirty="0">
                <a:latin typeface="TimesNewRoman"/>
                <a:ea typeface="Calibri" panose="020F0502020204030204" pitchFamily="34" charset="0"/>
                <a:cs typeface="TimesNewRoman"/>
              </a:rPr>
              <a:t>N</a:t>
            </a:r>
            <a:endParaRPr lang="en-GB" sz="1600" dirty="0">
              <a:latin typeface="Times New Roman" panose="02020603050405020304" pitchFamily="18" charset="0"/>
              <a:ea typeface="Calibri" panose="020F0502020204030204" pitchFamily="34" charset="0"/>
            </a:endParaRPr>
          </a:p>
          <a:p>
            <a:pPr>
              <a:lnSpc>
                <a:spcPct val="115000"/>
              </a:lnSpc>
              <a:spcAft>
                <a:spcPts val="10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Where N is the number of bits</a:t>
            </a:r>
            <a:endParaRPr lang="en-GB" sz="1600" dirty="0">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a16="http://schemas.microsoft.com/office/drawing/2014/main" id="{C7C723A5-6F4A-4FB6-B68A-89FB6612170F}"/>
              </a:ext>
            </a:extLst>
          </p:cNvPr>
          <p:cNvSpPr/>
          <p:nvPr/>
        </p:nvSpPr>
        <p:spPr>
          <a:xfrm>
            <a:off x="152400" y="2333380"/>
            <a:ext cx="7848600" cy="1649682"/>
          </a:xfrm>
          <a:prstGeom prst="rect">
            <a:avLst/>
          </a:prstGeom>
          <a:solidFill>
            <a:schemeClr val="accent3">
              <a:lumMod val="40000"/>
              <a:lumOff val="60000"/>
            </a:schemeClr>
          </a:solidFill>
        </p:spPr>
        <p:txBody>
          <a:bodyPr wrap="square">
            <a:spAutoFit/>
          </a:bodyPr>
          <a:lstStyle/>
          <a:p>
            <a:pPr>
              <a:lnSpc>
                <a:spcPct val="115000"/>
              </a:lnSpc>
            </a:pPr>
            <a:r>
              <a:rPr lang="en-US" b="1" i="1" dirty="0">
                <a:latin typeface="Times New Roman" panose="02020603050405020304" pitchFamily="18" charset="0"/>
                <a:ea typeface="Calibri" panose="020F0502020204030204" pitchFamily="34" charset="0"/>
              </a:rPr>
              <a:t>A.</a:t>
            </a:r>
            <a:r>
              <a:rPr lang="en-US" dirty="0">
                <a:latin typeface="Times New Roman" panose="02020603050405020304" pitchFamily="18" charset="0"/>
                <a:ea typeface="Calibri" panose="020F0502020204030204" pitchFamily="34" charset="0"/>
              </a:rPr>
              <a:t> </a:t>
            </a:r>
            <a:r>
              <a:rPr lang="en-US" b="1" dirty="0">
                <a:latin typeface="Times New Roman" panose="02020603050405020304" pitchFamily="18" charset="0"/>
                <a:ea typeface="Calibri" panose="020F0502020204030204" pitchFamily="34" charset="0"/>
              </a:rPr>
              <a:t>Reference Voltage</a:t>
            </a:r>
            <a:endParaRPr lang="en-GB" sz="1600" dirty="0">
              <a:latin typeface="Times New Roman" panose="02020603050405020304" pitchFamily="18" charset="0"/>
              <a:ea typeface="Calibri" panose="020F0502020204030204" pitchFamily="34" charset="0"/>
            </a:endParaRPr>
          </a:p>
          <a:p>
            <a:pPr>
              <a:lnSpc>
                <a:spcPct val="115000"/>
              </a:lnSpc>
              <a:spcAft>
                <a:spcPts val="0"/>
              </a:spcAft>
            </a:pPr>
            <a:r>
              <a:rPr lang="en-US" dirty="0">
                <a:latin typeface="Times New Roman" panose="02020603050405020304" pitchFamily="18" charset="0"/>
                <a:ea typeface="Calibri" panose="020F0502020204030204" pitchFamily="34" charset="0"/>
              </a:rPr>
              <a:t>To a large extent, the characteristics of a DAC are defined by its reference voltage.</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rabicPeriod"/>
            </a:pPr>
            <a:r>
              <a:rPr lang="en-US" dirty="0">
                <a:latin typeface="Times New Roman" panose="02020603050405020304" pitchFamily="18" charset="0"/>
                <a:ea typeface="Calibri" panose="020F0502020204030204" pitchFamily="34" charset="0"/>
              </a:rPr>
              <a:t>Non-multiplier DAC: </a:t>
            </a:r>
            <a:r>
              <a:rPr lang="en-US" dirty="0" err="1">
                <a:latin typeface="Times New Roman" panose="02020603050405020304" pitchFamily="18" charset="0"/>
                <a:ea typeface="Calibri" panose="020F0502020204030204" pitchFamily="34" charset="0"/>
              </a:rPr>
              <a:t>V</a:t>
            </a:r>
            <a:r>
              <a:rPr lang="en-US" baseline="-25000" dirty="0" err="1">
                <a:latin typeface="Times New Roman" panose="02020603050405020304" pitchFamily="18" charset="0"/>
                <a:ea typeface="Calibri" panose="020F0502020204030204" pitchFamily="34" charset="0"/>
              </a:rPr>
              <a:t>Ref</a:t>
            </a:r>
            <a:r>
              <a:rPr lang="en-US" dirty="0">
                <a:latin typeface="Times New Roman" panose="02020603050405020304" pitchFamily="18" charset="0"/>
                <a:ea typeface="Calibri" panose="020F0502020204030204" pitchFamily="34" charset="0"/>
              </a:rPr>
              <a:t> is fixed (specified by the manufacturer)</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rabicPeriod"/>
            </a:pPr>
            <a:r>
              <a:rPr lang="en-US" dirty="0">
                <a:latin typeface="Times New Roman" panose="02020603050405020304" pitchFamily="18" charset="0"/>
                <a:ea typeface="Calibri" panose="020F0502020204030204" pitchFamily="34" charset="0"/>
              </a:rPr>
              <a:t>Multiplier DAC: </a:t>
            </a:r>
            <a:r>
              <a:rPr lang="en-US" dirty="0" err="1">
                <a:latin typeface="Times New Roman" panose="02020603050405020304" pitchFamily="18" charset="0"/>
                <a:ea typeface="Calibri" panose="020F0502020204030204" pitchFamily="34" charset="0"/>
              </a:rPr>
              <a:t>V</a:t>
            </a:r>
            <a:r>
              <a:rPr lang="en-US" baseline="-25000" dirty="0" err="1">
                <a:latin typeface="Times New Roman" panose="02020603050405020304" pitchFamily="18" charset="0"/>
                <a:ea typeface="Calibri" panose="020F0502020204030204" pitchFamily="34" charset="0"/>
              </a:rPr>
              <a:t>Ref</a:t>
            </a:r>
            <a:r>
              <a:rPr lang="en-US" dirty="0">
                <a:latin typeface="Times New Roman" panose="02020603050405020304" pitchFamily="18" charset="0"/>
                <a:ea typeface="Calibri" panose="020F0502020204030204" pitchFamily="34" charset="0"/>
              </a:rPr>
              <a:t> is provided via an external source</a:t>
            </a:r>
            <a:endParaRPr lang="en-GB" sz="1600" dirty="0">
              <a:latin typeface="Times New Roman" panose="02020603050405020304" pitchFamily="18" charset="0"/>
              <a:ea typeface="Calibri" panose="020F0502020204030204" pitchFamily="34" charset="0"/>
            </a:endParaRPr>
          </a:p>
          <a:p>
            <a:pPr>
              <a:lnSpc>
                <a:spcPct val="115000"/>
              </a:lnSpc>
              <a:spcAft>
                <a:spcPts val="1000"/>
              </a:spcAft>
            </a:pPr>
            <a:r>
              <a:rPr lang="en-US" sz="1600" dirty="0">
                <a:latin typeface="Times New Roman" panose="02020603050405020304" pitchFamily="18" charset="0"/>
                <a:ea typeface="Calibri" panose="020F0502020204030204" pitchFamily="34" charset="0"/>
              </a:rPr>
              <a:t> </a:t>
            </a:r>
            <a:endParaRPr lang="en-GB" sz="16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40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326F01-6841-4C72-9D28-B12EFBBB8DE7}"/>
              </a:ext>
            </a:extLst>
          </p:cNvPr>
          <p:cNvSpPr/>
          <p:nvPr/>
        </p:nvSpPr>
        <p:spPr>
          <a:xfrm>
            <a:off x="228600" y="4246226"/>
            <a:ext cx="8686800" cy="2450414"/>
          </a:xfrm>
          <a:prstGeom prst="rect">
            <a:avLst/>
          </a:prstGeom>
          <a:solidFill>
            <a:schemeClr val="accent6">
              <a:lumMod val="40000"/>
              <a:lumOff val="60000"/>
            </a:schemeClr>
          </a:solidFill>
        </p:spPr>
        <p:txBody>
          <a:bodyPr wrap="square">
            <a:spAutoFit/>
          </a:bodyPr>
          <a:lstStyle/>
          <a:p>
            <a:pPr>
              <a:lnSpc>
                <a:spcPct val="115000"/>
              </a:lnSpc>
              <a:spcAft>
                <a:spcPts val="1000"/>
              </a:spcAft>
            </a:pPr>
            <a:r>
              <a:rPr lang="en-US" b="1" i="1" dirty="0">
                <a:latin typeface="Times New Roman" panose="02020603050405020304" pitchFamily="18" charset="0"/>
                <a:ea typeface="Calibri" panose="020F0502020204030204" pitchFamily="34" charset="0"/>
              </a:rPr>
              <a:t>E.</a:t>
            </a:r>
            <a:r>
              <a:rPr lang="en-US" dirty="0">
                <a:latin typeface="Times New Roman" panose="02020603050405020304" pitchFamily="18" charset="0"/>
                <a:ea typeface="Calibri" panose="020F0502020204030204" pitchFamily="34"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Settling Time</a:t>
            </a:r>
            <a:endParaRPr lang="en-GB" sz="1600" dirty="0">
              <a:latin typeface="Times New Roman" panose="02020603050405020304" pitchFamily="18" charset="0"/>
              <a:ea typeface="Calibri" panose="020F0502020204030204" pitchFamily="34" charset="0"/>
            </a:endParaRPr>
          </a:p>
          <a:p>
            <a:pPr>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Ideally, an immediate change in analog voltage would occur when a new binary word enters into a DAC.</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Settling time is the time taken by the DAC to reach ½ of the LSB of its new voltage.</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Components include delay, slew time, and ring time.</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Fast converters reduce slew time, but usually result in longer ring times.</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Delay time is normally a small term.</a:t>
            </a:r>
            <a:endParaRPr lang="en-GB" sz="1600" dirty="0">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89C86E99-A627-46AE-A451-9AF8EB5E1980}"/>
              </a:ext>
            </a:extLst>
          </p:cNvPr>
          <p:cNvSpPr/>
          <p:nvPr/>
        </p:nvSpPr>
        <p:spPr>
          <a:xfrm>
            <a:off x="152400" y="546918"/>
            <a:ext cx="8763000" cy="729430"/>
          </a:xfrm>
          <a:prstGeom prst="rect">
            <a:avLst/>
          </a:prstGeom>
          <a:solidFill>
            <a:schemeClr val="bg1">
              <a:lumMod val="95000"/>
            </a:schemeClr>
          </a:solidFill>
        </p:spPr>
        <p:txBody>
          <a:bodyPr wrap="square">
            <a:spAutoFit/>
          </a:bodyPr>
          <a:lstStyle/>
          <a:p>
            <a:pPr>
              <a:lnSpc>
                <a:spcPct val="115000"/>
              </a:lnSpc>
              <a:spcAft>
                <a:spcPts val="0"/>
              </a:spcAft>
            </a:pPr>
            <a:r>
              <a:rPr lang="en-US" b="1" i="1" dirty="0">
                <a:latin typeface="Times New Roman" panose="02020603050405020304" pitchFamily="18" charset="0"/>
                <a:ea typeface="Calibri" panose="020F0502020204030204" pitchFamily="34" charset="0"/>
              </a:rPr>
              <a:t>C.</a:t>
            </a:r>
            <a:r>
              <a:rPr lang="en-US" dirty="0">
                <a:latin typeface="Times New Roman" panose="02020603050405020304" pitchFamily="18" charset="0"/>
                <a:ea typeface="Calibri" panose="020F0502020204030204" pitchFamily="34"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Linearity</a:t>
            </a:r>
            <a:endParaRPr lang="en-GB" sz="1600" dirty="0">
              <a:latin typeface="Times New Roman" panose="02020603050405020304" pitchFamily="18" charset="0"/>
              <a:ea typeface="Calibri" panose="020F0502020204030204" pitchFamily="34" charset="0"/>
            </a:endParaRPr>
          </a:p>
          <a:p>
            <a:pPr>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Ideally, a DAC will produce a linear relationship between a binary word and analog output</a:t>
            </a:r>
            <a:endParaRPr lang="en-GB" sz="1600" dirty="0">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BCF091BC-B3A6-4EEA-B11F-2236ADE9B239}"/>
              </a:ext>
            </a:extLst>
          </p:cNvPr>
          <p:cNvSpPr/>
          <p:nvPr/>
        </p:nvSpPr>
        <p:spPr>
          <a:xfrm>
            <a:off x="152400" y="1600200"/>
            <a:ext cx="8763000" cy="2322174"/>
          </a:xfrm>
          <a:prstGeom prst="rect">
            <a:avLst/>
          </a:prstGeom>
          <a:solidFill>
            <a:srgbClr val="FFFF00"/>
          </a:solidFill>
        </p:spPr>
        <p:txBody>
          <a:bodyPr wrap="square">
            <a:spAutoFit/>
          </a:bodyPr>
          <a:lstStyle/>
          <a:p>
            <a:pPr>
              <a:lnSpc>
                <a:spcPct val="115000"/>
              </a:lnSpc>
              <a:spcAft>
                <a:spcPts val="0"/>
              </a:spcAft>
            </a:pPr>
            <a:r>
              <a:rPr lang="en-US" b="1" i="1" dirty="0">
                <a:latin typeface="Times New Roman" panose="02020603050405020304" pitchFamily="18" charset="0"/>
                <a:ea typeface="Calibri" panose="020F0502020204030204" pitchFamily="34" charset="0"/>
              </a:rPr>
              <a:t>D</a:t>
            </a:r>
            <a:r>
              <a:rPr lang="en-US" dirty="0">
                <a:latin typeface="Times New Roman" panose="02020603050405020304" pitchFamily="18" charset="0"/>
                <a:ea typeface="Calibri" panose="020F0502020204030204" pitchFamily="34"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Speed</a:t>
            </a:r>
            <a:endParaRPr lang="en-GB" sz="1600" dirty="0">
              <a:latin typeface="Times New Roman" panose="02020603050405020304" pitchFamily="18" charset="0"/>
              <a:ea typeface="Calibri" panose="020F0502020204030204" pitchFamily="34" charset="0"/>
            </a:endParaRPr>
          </a:p>
          <a:p>
            <a:pPr>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Usually specified as conversion or sampling rate.</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High speed DACs are typically defined as &gt;1MS/s (1 MHz)</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Some current 12-16 bit DACs can reach the 1GHz range</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Conversion of input signal is limited by</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Clock speed of the input signal</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Settling time of the DAC</a:t>
            </a:r>
            <a:endParaRPr lang="en-GB" sz="16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4232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4B9CE2-D85A-4962-82C8-C59C07B8B180}"/>
              </a:ext>
            </a:extLst>
          </p:cNvPr>
          <p:cNvSpPr/>
          <p:nvPr/>
        </p:nvSpPr>
        <p:spPr>
          <a:xfrm>
            <a:off x="228600" y="747753"/>
            <a:ext cx="8305800" cy="5362494"/>
          </a:xfrm>
          <a:prstGeom prst="rect">
            <a:avLst/>
          </a:prstGeom>
          <a:solidFill>
            <a:schemeClr val="bg2"/>
          </a:solidFill>
        </p:spPr>
        <p:txBody>
          <a:bodyPr wrap="square">
            <a:spAutoFit/>
          </a:bodyPr>
          <a:lstStyle/>
          <a:p>
            <a:pPr>
              <a:lnSpc>
                <a:spcPct val="115000"/>
              </a:lnSpc>
              <a:spcAft>
                <a:spcPts val="1000"/>
              </a:spcAft>
            </a:pPr>
            <a:r>
              <a:rPr lang="en-US" b="1" i="1" dirty="0">
                <a:latin typeface="Times New Roman" panose="02020603050405020304" pitchFamily="18" charset="0"/>
                <a:ea typeface="Calibri" panose="020F0502020204030204" pitchFamily="34" charset="0"/>
              </a:rPr>
              <a:t>F.</a:t>
            </a:r>
            <a:r>
              <a:rPr lang="en-US" dirty="0">
                <a:latin typeface="Times New Roman" panose="02020603050405020304" pitchFamily="18" charset="0"/>
                <a:ea typeface="Calibri" panose="020F0502020204030204" pitchFamily="34"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Errors</a:t>
            </a:r>
            <a:endParaRPr lang="en-GB" sz="1600" dirty="0">
              <a:latin typeface="Times New Roman" panose="02020603050405020304" pitchFamily="18" charset="0"/>
              <a:ea typeface="Calibri" panose="020F0502020204030204" pitchFamily="34" charset="0"/>
            </a:endParaRPr>
          </a:p>
          <a:p>
            <a:pPr algn="just">
              <a:lnSpc>
                <a:spcPct val="115000"/>
              </a:lnSpc>
              <a:spcAft>
                <a:spcPts val="0"/>
              </a:spcAft>
            </a:pPr>
            <a:r>
              <a:rPr lang="en-US" dirty="0">
                <a:latin typeface="TimesNewRoman"/>
                <a:ea typeface="Calibri" panose="020F0502020204030204" pitchFamily="34" charset="0"/>
                <a:cs typeface="TimesNewRoman"/>
              </a:rPr>
              <a:t>Because we do not live in an “ideal” world, considerations for possible error should be made.</a:t>
            </a:r>
            <a:endParaRPr lang="en-GB" sz="1600" dirty="0">
              <a:latin typeface="Times New Roman" panose="02020603050405020304" pitchFamily="18" charset="0"/>
              <a:ea typeface="Calibri" panose="020F0502020204030204" pitchFamily="34" charset="0"/>
            </a:endParaRPr>
          </a:p>
          <a:p>
            <a:pPr marL="342900" lvl="0" indent="-342900" algn="just">
              <a:lnSpc>
                <a:spcPct val="115000"/>
              </a:lnSpc>
              <a:spcAft>
                <a:spcPts val="0"/>
              </a:spcAft>
              <a:buFont typeface="+mj-lt"/>
              <a:buAutoNum type="arabicPeriod"/>
            </a:pPr>
            <a:r>
              <a:rPr lang="en-US" sz="1600" b="1" dirty="0">
                <a:latin typeface="TimesNewRoman"/>
                <a:ea typeface="Calibri" panose="020F0502020204030204" pitchFamily="34" charset="0"/>
                <a:cs typeface="TimesNewRoman"/>
              </a:rPr>
              <a:t>Non-Linearity</a:t>
            </a:r>
            <a:r>
              <a:rPr lang="en-US" dirty="0">
                <a:latin typeface="TimesNewRoman"/>
                <a:ea typeface="Calibri" panose="020F0502020204030204" pitchFamily="34" charset="0"/>
                <a:cs typeface="TimesNewRoman"/>
              </a:rPr>
              <a:t>: </a:t>
            </a:r>
            <a:r>
              <a:rPr lang="en-US" i="1" dirty="0">
                <a:latin typeface="TimesNewRoman"/>
                <a:ea typeface="Calibri" panose="020F0502020204030204" pitchFamily="34" charset="0"/>
                <a:cs typeface="TimesNewRoman"/>
              </a:rPr>
              <a:t>Occurs when analog output of signal is non-linear</a:t>
            </a:r>
            <a:endParaRPr lang="en-GB" sz="1600" dirty="0">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Symbol" panose="05050102010706020507" pitchFamily="18" charset="2"/>
              <a:buChar char=""/>
            </a:pPr>
            <a:r>
              <a:rPr lang="en-US" dirty="0">
                <a:latin typeface="TimesNewRoman"/>
                <a:ea typeface="Calibri" panose="020F0502020204030204" pitchFamily="34" charset="0"/>
                <a:cs typeface="TimesNewRoman"/>
              </a:rPr>
              <a:t>Differential – </a:t>
            </a:r>
            <a:r>
              <a:rPr lang="en-US" i="1" dirty="0">
                <a:latin typeface="TimesNewRoman"/>
                <a:ea typeface="Calibri" panose="020F0502020204030204" pitchFamily="34" charset="0"/>
                <a:cs typeface="TimesNewRoman"/>
              </a:rPr>
              <a:t>analog step-sizes changes with increasing digital input (measure of largest deviation; between successive bits</a:t>
            </a:r>
            <a:endParaRPr lang="en-GB" sz="1600" dirty="0">
              <a:latin typeface="Times New Roman" panose="02020603050405020304" pitchFamily="18" charset="0"/>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US" sz="1600" b="1" dirty="0">
                <a:latin typeface="TimesNewRoman"/>
                <a:ea typeface="Calibri" panose="020F0502020204030204" pitchFamily="34" charset="0"/>
                <a:cs typeface="TimesNewRoman"/>
              </a:rPr>
              <a:t>Integral</a:t>
            </a:r>
            <a:r>
              <a:rPr lang="en-US" dirty="0">
                <a:latin typeface="TimesNewRoman"/>
                <a:ea typeface="Calibri" panose="020F0502020204030204" pitchFamily="34" charset="0"/>
                <a:cs typeface="TimesNewRoman"/>
              </a:rPr>
              <a:t> </a:t>
            </a:r>
            <a:r>
              <a:rPr lang="en-US" i="1" dirty="0">
                <a:latin typeface="TimesNewRoman"/>
                <a:ea typeface="Calibri" panose="020F0502020204030204" pitchFamily="34" charset="0"/>
                <a:cs typeface="TimesNewRoman"/>
              </a:rPr>
              <a:t>– amount of deviation from a straight line after offset and gain errors removed; on  concurrent bits</a:t>
            </a:r>
            <a:endParaRPr lang="en-GB" sz="1600" dirty="0">
              <a:latin typeface="Times New Roman" panose="02020603050405020304" pitchFamily="18" charset="0"/>
              <a:ea typeface="Calibri" panose="020F0502020204030204" pitchFamily="34" charset="0"/>
            </a:endParaRPr>
          </a:p>
          <a:p>
            <a:pPr marL="342900" lvl="0" indent="-342900" algn="just">
              <a:lnSpc>
                <a:spcPct val="115000"/>
              </a:lnSpc>
              <a:spcAft>
                <a:spcPts val="0"/>
              </a:spcAft>
              <a:buFont typeface="+mj-lt"/>
              <a:buAutoNum type="arabicPeriod"/>
            </a:pPr>
            <a:r>
              <a:rPr lang="en-US" sz="1600" b="1" dirty="0">
                <a:latin typeface="TimesNewRoman"/>
                <a:ea typeface="Calibri" panose="020F0502020204030204" pitchFamily="34" charset="0"/>
                <a:cs typeface="TimesNewRoman"/>
              </a:rPr>
              <a:t>Non Monotonicity</a:t>
            </a:r>
            <a:r>
              <a:rPr lang="en-US" dirty="0">
                <a:latin typeface="TimesNewRoman"/>
                <a:ea typeface="Calibri" panose="020F0502020204030204" pitchFamily="34" charset="0"/>
                <a:cs typeface="TimesNewRoman"/>
              </a:rPr>
              <a:t>: </a:t>
            </a:r>
            <a:r>
              <a:rPr lang="en-US" i="1" dirty="0">
                <a:latin typeface="TimesNewRoman"/>
                <a:ea typeface="Calibri" panose="020F0502020204030204" pitchFamily="34" charset="0"/>
                <a:cs typeface="TimesNewRoman"/>
              </a:rPr>
              <a:t>Occurs when an increase in digital input results in a decrease in the analog output</a:t>
            </a:r>
            <a:endParaRPr lang="en-GB" sz="1600" dirty="0">
              <a:latin typeface="Times New Roman" panose="02020603050405020304" pitchFamily="18" charset="0"/>
              <a:ea typeface="Calibri" panose="020F0502020204030204" pitchFamily="34" charset="0"/>
            </a:endParaRPr>
          </a:p>
          <a:p>
            <a:pPr marL="342900" lvl="0" indent="-342900" algn="just">
              <a:lnSpc>
                <a:spcPct val="115000"/>
              </a:lnSpc>
              <a:spcAft>
                <a:spcPts val="0"/>
              </a:spcAft>
              <a:buFont typeface="+mj-lt"/>
              <a:buAutoNum type="arabicPeriod"/>
            </a:pPr>
            <a:r>
              <a:rPr lang="en-US" sz="1600" b="1" dirty="0">
                <a:latin typeface="TimesNewRoman"/>
                <a:ea typeface="Calibri" panose="020F0502020204030204" pitchFamily="34" charset="0"/>
                <a:cs typeface="TimesNewRoman"/>
              </a:rPr>
              <a:t>Offset Error</a:t>
            </a:r>
            <a:r>
              <a:rPr lang="en-US" dirty="0">
                <a:latin typeface="TimesNewRoman"/>
                <a:ea typeface="Calibri" panose="020F0502020204030204" pitchFamily="34" charset="0"/>
                <a:cs typeface="TimesNewRoman"/>
              </a:rPr>
              <a:t>: </a:t>
            </a:r>
            <a:r>
              <a:rPr lang="en-US" i="1" dirty="0">
                <a:latin typeface="TimesNewRoman"/>
                <a:ea typeface="Calibri" panose="020F0502020204030204" pitchFamily="34" charset="0"/>
                <a:cs typeface="TimesNewRoman"/>
              </a:rPr>
              <a:t>Occurs when there is a constant offset between the actual output and the ideal     Output</a:t>
            </a:r>
            <a:endParaRPr lang="en-GB" sz="1600" dirty="0">
              <a:latin typeface="Times New Roman" panose="02020603050405020304" pitchFamily="18" charset="0"/>
              <a:ea typeface="Calibri" panose="020F0502020204030204" pitchFamily="34" charset="0"/>
            </a:endParaRPr>
          </a:p>
          <a:p>
            <a:pPr marL="342900" lvl="0" indent="-342900" algn="just">
              <a:lnSpc>
                <a:spcPct val="115000"/>
              </a:lnSpc>
              <a:spcAft>
                <a:spcPts val="1000"/>
              </a:spcAft>
              <a:buFont typeface="+mj-lt"/>
              <a:buAutoNum type="arabicPeriod"/>
            </a:pPr>
            <a:r>
              <a:rPr lang="en-US" sz="1600" b="1" dirty="0">
                <a:latin typeface="TimesNewRoman"/>
                <a:ea typeface="Calibri" panose="020F0502020204030204" pitchFamily="34" charset="0"/>
                <a:cs typeface="TimesNewRoman"/>
              </a:rPr>
              <a:t>Gain Error:</a:t>
            </a:r>
            <a:r>
              <a:rPr lang="en-US" sz="1600" dirty="0">
                <a:latin typeface="TimesNewRoman"/>
                <a:ea typeface="Calibri" panose="020F0502020204030204" pitchFamily="34" charset="0"/>
                <a:cs typeface="TimesNewRoman"/>
              </a:rPr>
              <a:t> </a:t>
            </a:r>
            <a:r>
              <a:rPr lang="en-US" i="1" dirty="0">
                <a:latin typeface="TimesNewRoman"/>
                <a:ea typeface="Calibri" panose="020F0502020204030204" pitchFamily="34" charset="0"/>
                <a:cs typeface="TimesNewRoman"/>
              </a:rPr>
              <a:t>Occurs when the slope of the actual output deviates from the ideal output  </a:t>
            </a:r>
            <a:endParaRPr lang="en-GB" sz="1600" dirty="0">
              <a:latin typeface="Times New Roman" panose="02020603050405020304" pitchFamily="18" charset="0"/>
              <a:ea typeface="Calibri" panose="020F0502020204030204" pitchFamily="34" charset="0"/>
            </a:endParaRPr>
          </a:p>
          <a:p>
            <a:r>
              <a:rPr lang="en-US" b="1" dirty="0">
                <a:latin typeface="TimesNewRoman"/>
                <a:ea typeface="Calibri" panose="020F0502020204030204" pitchFamily="34" charset="0"/>
                <a:cs typeface="TimesNewRoman"/>
              </a:rPr>
              <a:t>Resolution error</a:t>
            </a:r>
            <a:r>
              <a:rPr lang="en-US" dirty="0">
                <a:latin typeface="TimesNewRoman"/>
                <a:ea typeface="Calibri" panose="020F0502020204030204" pitchFamily="34" charset="0"/>
                <a:cs typeface="TimesNewRoman"/>
              </a:rPr>
              <a:t>: </a:t>
            </a:r>
            <a:r>
              <a:rPr lang="en-US" i="1" dirty="0">
                <a:latin typeface="TimesNewRoman"/>
                <a:ea typeface="Calibri" panose="020F0502020204030204" pitchFamily="34" charset="0"/>
                <a:cs typeface="TimesNewRoman"/>
              </a:rPr>
              <a:t>Poor representations of ideal output due to poor resolution Size of voltage divisions affect the resolution</a:t>
            </a:r>
            <a:endParaRPr lang="en-GB" dirty="0"/>
          </a:p>
        </p:txBody>
      </p:sp>
    </p:spTree>
    <p:extLst>
      <p:ext uri="{BB962C8B-B14F-4D97-AF65-F5344CB8AC3E}">
        <p14:creationId xmlns:p14="http://schemas.microsoft.com/office/powerpoint/2010/main" val="74539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905396C-50DD-4A52-9FAF-8FD8FA23FF74}"/>
              </a:ext>
            </a:extLst>
          </p:cNvPr>
          <p:cNvSpPr>
            <a:spLocks noChangeArrowheads="1"/>
          </p:cNvSpPr>
          <p:nvPr/>
        </p:nvSpPr>
        <p:spPr bwMode="auto">
          <a:xfrm>
            <a:off x="1843881" y="370449"/>
            <a:ext cx="4999038" cy="466725"/>
          </a:xfrm>
          <a:prstGeom prst="rect">
            <a:avLst/>
          </a:pr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FF99"/>
                </a:solidFill>
              </a:rPr>
              <a:t>Digital-to-Analog Conversion Methods</a:t>
            </a:r>
          </a:p>
        </p:txBody>
      </p:sp>
      <p:sp>
        <p:nvSpPr>
          <p:cNvPr id="3" name="Rectangle 2">
            <a:extLst>
              <a:ext uri="{FF2B5EF4-FFF2-40B4-BE49-F238E27FC236}">
                <a16:creationId xmlns:a16="http://schemas.microsoft.com/office/drawing/2014/main" id="{4EB95475-FD11-4822-83D8-60F9B9A9F089}"/>
              </a:ext>
            </a:extLst>
          </p:cNvPr>
          <p:cNvSpPr/>
          <p:nvPr/>
        </p:nvSpPr>
        <p:spPr>
          <a:xfrm>
            <a:off x="685801" y="2514600"/>
            <a:ext cx="5257800" cy="1384995"/>
          </a:xfrm>
          <a:prstGeom prst="rect">
            <a:avLst/>
          </a:prstGeom>
          <a:solidFill>
            <a:schemeClr val="accent6">
              <a:lumMod val="40000"/>
              <a:lumOff val="60000"/>
            </a:schemeClr>
          </a:solidFill>
        </p:spPr>
        <p:txBody>
          <a:bodyPr wrap="square">
            <a:spAutoFit/>
          </a:bodyPr>
          <a:lstStyle/>
          <a:p>
            <a:r>
              <a:rPr lang="en-GB" sz="2800" dirty="0">
                <a:solidFill>
                  <a:srgbClr val="000000"/>
                </a:solidFill>
                <a:latin typeface="Times New Roman" panose="02020603050405020304" pitchFamily="18" charset="0"/>
              </a:rPr>
              <a:t>1. Resistor-string </a:t>
            </a:r>
          </a:p>
          <a:p>
            <a:r>
              <a:rPr lang="en-GB" sz="2800" dirty="0">
                <a:solidFill>
                  <a:srgbClr val="000000"/>
                </a:solidFill>
                <a:latin typeface="Times New Roman" panose="02020603050405020304" pitchFamily="18" charset="0"/>
              </a:rPr>
              <a:t>2. N-Bit Binary Weighted Resistor </a:t>
            </a:r>
          </a:p>
          <a:p>
            <a:r>
              <a:rPr lang="en-GB" sz="2800" dirty="0">
                <a:solidFill>
                  <a:srgbClr val="000000"/>
                </a:solidFill>
                <a:latin typeface="Times New Roman" panose="02020603050405020304" pitchFamily="18" charset="0"/>
              </a:rPr>
              <a:t>3. R-2R Ladder </a:t>
            </a:r>
            <a:endParaRPr lang="en-GB" sz="4400" dirty="0"/>
          </a:p>
        </p:txBody>
      </p:sp>
      <p:sp>
        <p:nvSpPr>
          <p:cNvPr id="4" name="Rectangle 3">
            <a:extLst>
              <a:ext uri="{FF2B5EF4-FFF2-40B4-BE49-F238E27FC236}">
                <a16:creationId xmlns:a16="http://schemas.microsoft.com/office/drawing/2014/main" id="{AE679BF7-B3CF-4487-9379-F272B9CC246A}"/>
              </a:ext>
            </a:extLst>
          </p:cNvPr>
          <p:cNvSpPr/>
          <p:nvPr/>
        </p:nvSpPr>
        <p:spPr>
          <a:xfrm>
            <a:off x="685800" y="1905000"/>
            <a:ext cx="5257800" cy="584775"/>
          </a:xfrm>
          <a:prstGeom prst="rect">
            <a:avLst/>
          </a:prstGeom>
          <a:solidFill>
            <a:schemeClr val="bg2">
              <a:lumMod val="90000"/>
            </a:schemeClr>
          </a:solidFill>
        </p:spPr>
        <p:txBody>
          <a:bodyPr wrap="square">
            <a:spAutoFit/>
          </a:bodyPr>
          <a:lstStyle/>
          <a:p>
            <a:r>
              <a:rPr lang="en-GB" sz="3200" b="1" dirty="0">
                <a:solidFill>
                  <a:srgbClr val="000000"/>
                </a:solidFill>
                <a:latin typeface="Times New Roman" panose="02020603050405020304" pitchFamily="18" charset="0"/>
              </a:rPr>
              <a:t>Types of DAC Circuits: </a:t>
            </a:r>
            <a:endParaRPr lang="en-GB" sz="3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5734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r-string">
            <a:extLst>
              <a:ext uri="{FF2B5EF4-FFF2-40B4-BE49-F238E27FC236}">
                <a16:creationId xmlns:a16="http://schemas.microsoft.com/office/drawing/2014/main" id="{E062FA89-73F4-4021-93E9-89152C520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886" y="990601"/>
            <a:ext cx="5542289"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8D4C81-E4BB-4C1C-B996-C2A5FC15A27C}"/>
              </a:ext>
            </a:extLst>
          </p:cNvPr>
          <p:cNvSpPr/>
          <p:nvPr/>
        </p:nvSpPr>
        <p:spPr>
          <a:xfrm>
            <a:off x="2667000" y="100667"/>
            <a:ext cx="3966920" cy="584775"/>
          </a:xfrm>
          <a:prstGeom prst="rect">
            <a:avLst/>
          </a:prstGeom>
          <a:solidFill>
            <a:srgbClr val="FFC000"/>
          </a:solidFill>
        </p:spPr>
        <p:txBody>
          <a:bodyPr wrap="none">
            <a:spAutoFit/>
          </a:bodyPr>
          <a:lstStyle/>
          <a:p>
            <a:pPr lvl="0"/>
            <a:r>
              <a:rPr lang="en-GB" sz="3200" b="1" dirty="0">
                <a:solidFill>
                  <a:srgbClr val="000000"/>
                </a:solidFill>
                <a:latin typeface="Times" panose="02020603050405020304" pitchFamily="18" charset="0"/>
                <a:cs typeface="Times" panose="02020603050405020304" pitchFamily="18" charset="0"/>
              </a:rPr>
              <a:t>Resistor-string </a:t>
            </a:r>
            <a:r>
              <a:rPr lang="en-GB" sz="3200" b="1" dirty="0">
                <a:latin typeface="Times" panose="02020603050405020304" pitchFamily="18" charset="0"/>
                <a:cs typeface="Times" panose="02020603050405020304" pitchFamily="18" charset="0"/>
              </a:rPr>
              <a:t>DAC </a:t>
            </a:r>
            <a:r>
              <a:rPr lang="en-GB" sz="3200" b="1" dirty="0">
                <a:solidFill>
                  <a:srgbClr val="000000"/>
                </a:solidFill>
                <a:latin typeface="Times" panose="02020603050405020304" pitchFamily="18" charset="0"/>
                <a:cs typeface="Times" panose="02020603050405020304" pitchFamily="18" charset="0"/>
              </a:rPr>
              <a:t> </a:t>
            </a:r>
          </a:p>
        </p:txBody>
      </p:sp>
      <p:sp>
        <p:nvSpPr>
          <p:cNvPr id="7" name="Text Box 2">
            <a:extLst>
              <a:ext uri="{FF2B5EF4-FFF2-40B4-BE49-F238E27FC236}">
                <a16:creationId xmlns:a16="http://schemas.microsoft.com/office/drawing/2014/main" id="{22ABE3AB-C83D-45A3-809E-3A62286F0F65}"/>
              </a:ext>
            </a:extLst>
          </p:cNvPr>
          <p:cNvSpPr txBox="1">
            <a:spLocks noChangeArrowheads="1"/>
          </p:cNvSpPr>
          <p:nvPr/>
        </p:nvSpPr>
        <p:spPr bwMode="auto">
          <a:xfrm>
            <a:off x="123826" y="1066800"/>
            <a:ext cx="3200400" cy="5634035"/>
          </a:xfrm>
          <a:prstGeom prst="rect">
            <a:avLst/>
          </a:prstGeom>
          <a:solidFill>
            <a:sysClr val="window" lastClr="FFFFFF"/>
          </a:solidFill>
          <a:ln w="25400" cap="flat" cmpd="sng" algn="ctr">
            <a:solidFill>
              <a:sysClr val="window" lastClr="FFFFFF">
                <a:lumMod val="95000"/>
              </a:sysClr>
            </a:solidFill>
            <a:prstDash val="solid"/>
            <a:headEnd/>
            <a:tailEnd/>
          </a:ln>
          <a:effectLst/>
          <a:extLst/>
        </p:spPr>
        <p:txBody>
          <a:bodyPr rot="0" vert="horz" wrap="square" lIns="137160" tIns="91440" rIns="137160" bIns="91440" anchor="ctr" anchorCtr="0" upright="1">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Example</a:t>
            </a: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of 3 bit resistor-string DAC</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Required component</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 resistor string</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 set of switches – select output to use </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Operational amplifier – buffer</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Example:</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How many resistors and switches would be required to implement an 8 bit resistor-string DAC?</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Sol:</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of resistors = 2</a:t>
            </a:r>
            <a:r>
              <a:rPr kumimoji="0" lang="en-US" sz="1600" b="0" i="0" u="none" strike="noStrike" kern="0" cap="none" spc="0" normalizeH="0" baseline="3000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a:t>
            </a: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sz="1600" b="0" i="0" u="none" strike="noStrike" kern="0" cap="none" spc="0" normalizeH="0" baseline="3000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8</a:t>
            </a: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=256</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of switches =  </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Impractical for converters with more than a few bits of resolution</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62123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F4C5EDB-7E87-4CA4-8B3D-3C1F0BCA7310}"/>
              </a:ext>
            </a:extLst>
          </p:cNvPr>
          <p:cNvSpPr txBox="1">
            <a:spLocks noChangeArrowheads="1"/>
          </p:cNvSpPr>
          <p:nvPr/>
        </p:nvSpPr>
        <p:spPr bwMode="auto">
          <a:xfrm>
            <a:off x="304800" y="3810000"/>
            <a:ext cx="7429500" cy="2145203"/>
          </a:xfrm>
          <a:prstGeom prst="rect">
            <a:avLst/>
          </a:prstGeom>
          <a:solidFill>
            <a:schemeClr val="bg2">
              <a:lumMod val="90000"/>
            </a:schemeClr>
          </a:solidFill>
          <a:ln w="9525">
            <a:noFill/>
            <a:miter lim="800000"/>
            <a:headEnd/>
            <a:tailEnd/>
          </a:ln>
        </p:spPr>
        <p:txBody>
          <a:bodyPr rot="0" vert="horz" wrap="square" lIns="91440" tIns="45720" rIns="91440" bIns="45720" anchor="t" anchorCtr="0">
            <a:spAutoFit/>
          </a:bodyPr>
          <a:lstStyle/>
          <a:p>
            <a:pPr algn="just">
              <a:lnSpc>
                <a:spcPct val="115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Disadvantages:</a:t>
            </a:r>
            <a:endParaRPr lang="en-GB" sz="2000" dirty="0">
              <a:effectLst/>
              <a:latin typeface="Times New Roman" panose="02020603050405020304" pitchFamily="18" charset="0"/>
              <a:ea typeface="Calibri" panose="020F0502020204030204" pitchFamily="34" charset="0"/>
            </a:endParaRPr>
          </a:p>
          <a:p>
            <a:pPr algn="just">
              <a:lnSpc>
                <a:spcPct val="115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resistors and 2</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switches for B bits à High </a:t>
            </a:r>
            <a:r>
              <a:rPr lang="en-US" sz="2400" dirty="0">
                <a:latin typeface="Times New Roman" panose="02020603050405020304" pitchFamily="18" charset="0"/>
                <a:ea typeface="Calibri" panose="020F0502020204030204" pitchFamily="34" charset="0"/>
                <a:cs typeface="Times New Roman" panose="02020603050405020304" pitchFamily="18" charset="0"/>
              </a:rPr>
              <a:t>element</a:t>
            </a:r>
            <a:endParaRPr lang="en-GB" sz="2000" dirty="0">
              <a:latin typeface="Times New Roman" panose="02020603050405020304" pitchFamily="18" charset="0"/>
              <a:ea typeface="Calibri" panose="020F0502020204030204" pitchFamily="34" charset="0"/>
            </a:endParaRPr>
          </a:p>
          <a:p>
            <a:pPr algn="just">
              <a:lnSpc>
                <a:spcPct val="115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count &amp; larger area for B&gt;10bits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High settling time for B &gt; 10.</a:t>
            </a:r>
            <a:endParaRPr lang="en-GB" sz="2000" dirty="0">
              <a:effectLst/>
              <a:latin typeface="Times New Roman" panose="02020603050405020304" pitchFamily="18" charset="0"/>
              <a:ea typeface="Calibri" panose="020F0502020204030204" pitchFamily="34" charset="0"/>
            </a:endParaRPr>
          </a:p>
          <a:p>
            <a:pPr algn="just">
              <a:lnSpc>
                <a:spcPct val="115000"/>
              </a:lnSpc>
              <a:spcAft>
                <a:spcPts val="1000"/>
              </a:spcAft>
            </a:pPr>
            <a:r>
              <a:rPr lang="en-US" sz="2000" dirty="0">
                <a:effectLst/>
                <a:latin typeface="Times New Roman" panose="02020603050405020304" pitchFamily="18" charset="0"/>
                <a:ea typeface="Calibri" panose="020F0502020204030204" pitchFamily="34" charset="0"/>
              </a:rPr>
              <a:t> </a:t>
            </a:r>
            <a:endParaRPr lang="en-GB" sz="2000" dirty="0">
              <a:effectLst/>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58E46D3C-78C3-4ED1-9389-9E53716C0C72}"/>
              </a:ext>
            </a:extLst>
          </p:cNvPr>
          <p:cNvSpPr/>
          <p:nvPr/>
        </p:nvSpPr>
        <p:spPr>
          <a:xfrm>
            <a:off x="1028700" y="439930"/>
            <a:ext cx="6705600" cy="483017"/>
          </a:xfrm>
          <a:prstGeom prst="rect">
            <a:avLst/>
          </a:prstGeom>
          <a:solidFill>
            <a:srgbClr val="FFC000"/>
          </a:solidFill>
        </p:spPr>
        <p:txBody>
          <a:bodyPr wrap="square">
            <a:spAutoFit/>
          </a:bodyPr>
          <a:lstStyle/>
          <a:p>
            <a:pPr lvl="0" algn="just">
              <a:lnSpc>
                <a:spcPct val="115000"/>
              </a:lnSpc>
              <a:spcAft>
                <a:spcPts val="1000"/>
              </a:spcAf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Advantages and Disadvantages of R-string DAC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GB" sz="2000" dirty="0">
              <a:solidFill>
                <a:prstClr val="black"/>
              </a:solidFill>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7995CB33-B7B5-4441-A085-57112D504CAB}"/>
              </a:ext>
            </a:extLst>
          </p:cNvPr>
          <p:cNvSpPr/>
          <p:nvPr/>
        </p:nvSpPr>
        <p:spPr>
          <a:xfrm>
            <a:off x="304800" y="1752600"/>
            <a:ext cx="7429500" cy="1919500"/>
          </a:xfrm>
          <a:prstGeom prst="rect">
            <a:avLst/>
          </a:prstGeom>
          <a:solidFill>
            <a:srgbClr val="66FF66"/>
          </a:solidFill>
        </p:spPr>
        <p:txBody>
          <a:bodyPr wrap="square">
            <a:spAutoFit/>
          </a:bodyPr>
          <a:lstStyle/>
          <a:p>
            <a:pPr lvl="0" algn="just">
              <a:lnSpc>
                <a:spcPct val="115000"/>
              </a:lnSpc>
              <a:spcAft>
                <a:spcPts val="1000"/>
              </a:spcAf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Advantages:</a:t>
            </a:r>
            <a:endParaRPr lang="en-GB" sz="20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Simple, fast for &lt; 8-10 bits</a:t>
            </a:r>
            <a:endParaRPr lang="en-GB" sz="20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Inherently monotonic</a:t>
            </a:r>
            <a:endParaRPr lang="en-GB" sz="2000" dirty="0">
              <a:solidFill>
                <a:prstClr val="black"/>
              </a:solidFill>
              <a:latin typeface="Times New Roman" panose="02020603050405020304" pitchFamily="18" charset="0"/>
              <a:ea typeface="Calibri" panose="020F0502020204030204" pitchFamily="34" charset="0"/>
            </a:endParaRPr>
          </a:p>
          <a:p>
            <a:pPr lvl="0" algn="just">
              <a:lnSpc>
                <a:spcPct val="115000"/>
              </a:lnSpc>
              <a:spcAft>
                <a:spcPts val="1000"/>
              </a:spcAf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Compatible with purely digital technologies</a:t>
            </a:r>
            <a:endParaRPr lang="en-GB" sz="20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1330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04FD8130-64D7-4B3A-B583-14DC53333030}"/>
              </a:ext>
            </a:extLst>
          </p:cNvPr>
          <p:cNvSpPr txBox="1">
            <a:spLocks noChangeArrowheads="1"/>
          </p:cNvSpPr>
          <p:nvPr/>
        </p:nvSpPr>
        <p:spPr bwMode="auto">
          <a:xfrm>
            <a:off x="2286000" y="228600"/>
            <a:ext cx="4495800" cy="461665"/>
          </a:xfrm>
          <a:prstGeom prst="rect">
            <a:avLst/>
          </a:prstGeom>
          <a:solidFill>
            <a:srgbClr val="FFC000"/>
          </a:solidFill>
          <a:ln>
            <a:noFill/>
          </a:ln>
          <a:effectLs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t>Binary-weighted-input DAC</a:t>
            </a:r>
          </a:p>
        </p:txBody>
      </p:sp>
      <p:sp>
        <p:nvSpPr>
          <p:cNvPr id="4" name="Text Box 8">
            <a:extLst>
              <a:ext uri="{FF2B5EF4-FFF2-40B4-BE49-F238E27FC236}">
                <a16:creationId xmlns:a16="http://schemas.microsoft.com/office/drawing/2014/main" id="{1A27E121-00D5-4A63-867D-5125095671C5}"/>
              </a:ext>
            </a:extLst>
          </p:cNvPr>
          <p:cNvSpPr txBox="1">
            <a:spLocks noChangeArrowheads="1"/>
          </p:cNvSpPr>
          <p:nvPr/>
        </p:nvSpPr>
        <p:spPr bwMode="auto">
          <a:xfrm>
            <a:off x="914400" y="2133600"/>
            <a:ext cx="7467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The binary-weighted-input DAC is a basic DAC in which the input current in each resistor is proportional to the column weight in the binary numbering system. It requires very accurate resistors and identical HIGH level voltages for accuracy.</a:t>
            </a:r>
          </a:p>
        </p:txBody>
      </p:sp>
      <p:sp>
        <p:nvSpPr>
          <p:cNvPr id="5" name="Text Box 11">
            <a:extLst>
              <a:ext uri="{FF2B5EF4-FFF2-40B4-BE49-F238E27FC236}">
                <a16:creationId xmlns:a16="http://schemas.microsoft.com/office/drawing/2014/main" id="{BADA03A5-604B-47E8-92DA-110A96453462}"/>
              </a:ext>
            </a:extLst>
          </p:cNvPr>
          <p:cNvSpPr txBox="1">
            <a:spLocks noChangeArrowheads="1"/>
          </p:cNvSpPr>
          <p:nvPr/>
        </p:nvSpPr>
        <p:spPr bwMode="auto">
          <a:xfrm>
            <a:off x="914400" y="4114800"/>
            <a:ext cx="3429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The MSB is represented by the largest current, so it has the smallest resistor. To simplify analysis, assume all current goes through </a:t>
            </a:r>
            <a:r>
              <a:rPr lang="en-US" altLang="en-US" sz="2000" i="1"/>
              <a:t>R</a:t>
            </a:r>
            <a:r>
              <a:rPr lang="en-US" altLang="en-US" sz="2000" i="1" baseline="-25000"/>
              <a:t>f</a:t>
            </a:r>
            <a:r>
              <a:rPr lang="en-US" altLang="en-US" sz="2000"/>
              <a:t> and none into the op-amp.</a:t>
            </a:r>
          </a:p>
        </p:txBody>
      </p:sp>
      <p:sp>
        <p:nvSpPr>
          <p:cNvPr id="6" name="Text Box 13">
            <a:extLst>
              <a:ext uri="{FF2B5EF4-FFF2-40B4-BE49-F238E27FC236}">
                <a16:creationId xmlns:a16="http://schemas.microsoft.com/office/drawing/2014/main" id="{E450DBED-0484-4578-A9A8-45E19AD5778D}"/>
              </a:ext>
            </a:extLst>
          </p:cNvPr>
          <p:cNvSpPr txBox="1">
            <a:spLocks noChangeArrowheads="1"/>
          </p:cNvSpPr>
          <p:nvPr/>
        </p:nvSpPr>
        <p:spPr bwMode="auto">
          <a:xfrm>
            <a:off x="4114800" y="58674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chemeClr val="accent2"/>
                </a:solidFill>
              </a:rPr>
              <a:t>MSB</a:t>
            </a:r>
          </a:p>
        </p:txBody>
      </p:sp>
      <p:sp>
        <p:nvSpPr>
          <p:cNvPr id="7" name="Text Box 14">
            <a:extLst>
              <a:ext uri="{FF2B5EF4-FFF2-40B4-BE49-F238E27FC236}">
                <a16:creationId xmlns:a16="http://schemas.microsoft.com/office/drawing/2014/main" id="{BAB45C5A-F2AC-4B7B-B286-AAC7A117A2BC}"/>
              </a:ext>
            </a:extLst>
          </p:cNvPr>
          <p:cNvSpPr txBox="1">
            <a:spLocks noChangeArrowheads="1"/>
          </p:cNvSpPr>
          <p:nvPr/>
        </p:nvSpPr>
        <p:spPr bwMode="auto">
          <a:xfrm>
            <a:off x="4114800" y="38100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chemeClr val="accent2"/>
                </a:solidFill>
              </a:rPr>
              <a:t>LSB</a:t>
            </a:r>
          </a:p>
        </p:txBody>
      </p:sp>
      <p:graphicFrame>
        <p:nvGraphicFramePr>
          <p:cNvPr id="8" name="Object 15">
            <a:extLst>
              <a:ext uri="{FF2B5EF4-FFF2-40B4-BE49-F238E27FC236}">
                <a16:creationId xmlns:a16="http://schemas.microsoft.com/office/drawing/2014/main" id="{2FB25A46-18FB-46AB-9E64-8F983BD1D2EA}"/>
              </a:ext>
            </a:extLst>
          </p:cNvPr>
          <p:cNvGraphicFramePr>
            <a:graphicFrameLocks noChangeAspect="1"/>
          </p:cNvGraphicFramePr>
          <p:nvPr>
            <p:extLst>
              <p:ext uri="{D42A27DB-BD31-4B8C-83A1-F6EECF244321}">
                <p14:modId xmlns:p14="http://schemas.microsoft.com/office/powerpoint/2010/main" val="3754557515"/>
              </p:ext>
            </p:extLst>
          </p:nvPr>
        </p:nvGraphicFramePr>
        <p:xfrm>
          <a:off x="4648200" y="4081463"/>
          <a:ext cx="3505200" cy="2090737"/>
        </p:xfrm>
        <a:graphic>
          <a:graphicData uri="http://schemas.openxmlformats.org/presentationml/2006/ole">
            <mc:AlternateContent xmlns:mc="http://schemas.openxmlformats.org/markup-compatibility/2006">
              <mc:Choice xmlns:v="urn:schemas-microsoft-com:vml" Requires="v">
                <p:oleObj spid="_x0000_s28687" name="CorelDRAW" r:id="rId3" imgW="2047935" imgH="1221476" progId="CorelDRAW.Graphic.13">
                  <p:embed/>
                </p:oleObj>
              </mc:Choice>
              <mc:Fallback>
                <p:oleObj name="CorelDRAW" r:id="rId3" imgW="2047935" imgH="1221476" progId="CorelDRAW.Graphic.13">
                  <p:embed/>
                  <p:pic>
                    <p:nvPicPr>
                      <p:cNvPr id="17418" name="Object 15">
                        <a:extLst>
                          <a:ext uri="{FF2B5EF4-FFF2-40B4-BE49-F238E27FC236}">
                            <a16:creationId xmlns:a16="http://schemas.microsoft.com/office/drawing/2014/main" id="{76381B4C-A789-4829-8090-DEA97E44C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81463"/>
                        <a:ext cx="3505200"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6">
            <a:extLst>
              <a:ext uri="{FF2B5EF4-FFF2-40B4-BE49-F238E27FC236}">
                <a16:creationId xmlns:a16="http://schemas.microsoft.com/office/drawing/2014/main" id="{A8C09E91-881C-489F-8961-18F3FC600CBC}"/>
              </a:ext>
            </a:extLst>
          </p:cNvPr>
          <p:cNvSpPr txBox="1">
            <a:spLocks noChangeArrowheads="1"/>
          </p:cNvSpPr>
          <p:nvPr/>
        </p:nvSpPr>
        <p:spPr bwMode="auto">
          <a:xfrm>
            <a:off x="5029200" y="3776663"/>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8</a:t>
            </a:r>
            <a:r>
              <a:rPr lang="en-US" altLang="en-US" sz="1400" i="1"/>
              <a:t>R</a:t>
            </a:r>
          </a:p>
        </p:txBody>
      </p:sp>
      <p:sp>
        <p:nvSpPr>
          <p:cNvPr id="10" name="Text Box 17">
            <a:extLst>
              <a:ext uri="{FF2B5EF4-FFF2-40B4-BE49-F238E27FC236}">
                <a16:creationId xmlns:a16="http://schemas.microsoft.com/office/drawing/2014/main" id="{F337A35F-1209-4572-9AA9-F016B041EBBE}"/>
              </a:ext>
            </a:extLst>
          </p:cNvPr>
          <p:cNvSpPr txBox="1">
            <a:spLocks noChangeArrowheads="1"/>
          </p:cNvSpPr>
          <p:nvPr/>
        </p:nvSpPr>
        <p:spPr bwMode="auto">
          <a:xfrm>
            <a:off x="5029200" y="4351338"/>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4</a:t>
            </a:r>
            <a:r>
              <a:rPr lang="en-US" altLang="en-US" sz="1400" i="1"/>
              <a:t>R</a:t>
            </a:r>
          </a:p>
        </p:txBody>
      </p:sp>
      <p:sp>
        <p:nvSpPr>
          <p:cNvPr id="11" name="Text Box 18">
            <a:extLst>
              <a:ext uri="{FF2B5EF4-FFF2-40B4-BE49-F238E27FC236}">
                <a16:creationId xmlns:a16="http://schemas.microsoft.com/office/drawing/2014/main" id="{B05FD6C0-490A-440C-99F4-65CF43701B69}"/>
              </a:ext>
            </a:extLst>
          </p:cNvPr>
          <p:cNvSpPr txBox="1">
            <a:spLocks noChangeArrowheads="1"/>
          </p:cNvSpPr>
          <p:nvPr/>
        </p:nvSpPr>
        <p:spPr bwMode="auto">
          <a:xfrm>
            <a:off x="5029200" y="49276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2</a:t>
            </a:r>
            <a:r>
              <a:rPr lang="en-US" altLang="en-US" sz="1400" i="1"/>
              <a:t>R</a:t>
            </a:r>
          </a:p>
        </p:txBody>
      </p:sp>
      <p:sp>
        <p:nvSpPr>
          <p:cNvPr id="12" name="Text Box 19">
            <a:extLst>
              <a:ext uri="{FF2B5EF4-FFF2-40B4-BE49-F238E27FC236}">
                <a16:creationId xmlns:a16="http://schemas.microsoft.com/office/drawing/2014/main" id="{0B905A5B-B6C0-4D82-897C-49F6927CEACB}"/>
              </a:ext>
            </a:extLst>
          </p:cNvPr>
          <p:cNvSpPr txBox="1">
            <a:spLocks noChangeArrowheads="1"/>
          </p:cNvSpPr>
          <p:nvPr/>
        </p:nvSpPr>
        <p:spPr bwMode="auto">
          <a:xfrm>
            <a:off x="5029200" y="5503863"/>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p>
        </p:txBody>
      </p:sp>
      <p:sp>
        <p:nvSpPr>
          <p:cNvPr id="13" name="Text Box 20">
            <a:extLst>
              <a:ext uri="{FF2B5EF4-FFF2-40B4-BE49-F238E27FC236}">
                <a16:creationId xmlns:a16="http://schemas.microsoft.com/office/drawing/2014/main" id="{89C4CF18-31AB-47F0-B7AD-74EABA7BFB3D}"/>
              </a:ext>
            </a:extLst>
          </p:cNvPr>
          <p:cNvSpPr txBox="1">
            <a:spLocks noChangeArrowheads="1"/>
          </p:cNvSpPr>
          <p:nvPr/>
        </p:nvSpPr>
        <p:spPr bwMode="auto">
          <a:xfrm>
            <a:off x="6934200" y="39624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t>R</a:t>
            </a:r>
            <a:r>
              <a:rPr lang="en-US" altLang="en-US" sz="1400" i="1" baseline="-25000"/>
              <a:t>f</a:t>
            </a:r>
          </a:p>
        </p:txBody>
      </p:sp>
      <p:sp>
        <p:nvSpPr>
          <p:cNvPr id="14" name="Text Box 21">
            <a:extLst>
              <a:ext uri="{FF2B5EF4-FFF2-40B4-BE49-F238E27FC236}">
                <a16:creationId xmlns:a16="http://schemas.microsoft.com/office/drawing/2014/main" id="{EB162A35-F74E-4983-9037-4E9F175CE9CE}"/>
              </a:ext>
            </a:extLst>
          </p:cNvPr>
          <p:cNvSpPr txBox="1">
            <a:spLocks noChangeArrowheads="1"/>
          </p:cNvSpPr>
          <p:nvPr/>
        </p:nvSpPr>
        <p:spPr bwMode="auto">
          <a:xfrm>
            <a:off x="7924800" y="4876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0066"/>
                </a:solidFill>
              </a:rPr>
              <a:t>V</a:t>
            </a:r>
            <a:r>
              <a:rPr lang="en-US" altLang="en-US" sz="1400" i="1" baseline="-25000">
                <a:solidFill>
                  <a:srgbClr val="FF0066"/>
                </a:solidFill>
              </a:rPr>
              <a:t>out</a:t>
            </a:r>
          </a:p>
        </p:txBody>
      </p:sp>
      <p:sp>
        <p:nvSpPr>
          <p:cNvPr id="15" name="Text Box 22">
            <a:extLst>
              <a:ext uri="{FF2B5EF4-FFF2-40B4-BE49-F238E27FC236}">
                <a16:creationId xmlns:a16="http://schemas.microsoft.com/office/drawing/2014/main" id="{1B24B005-DA1A-47E2-ACEC-32C1C37BA53B}"/>
              </a:ext>
            </a:extLst>
          </p:cNvPr>
          <p:cNvSpPr txBox="1">
            <a:spLocks noChangeArrowheads="1"/>
          </p:cNvSpPr>
          <p:nvPr/>
        </p:nvSpPr>
        <p:spPr bwMode="auto">
          <a:xfrm>
            <a:off x="7543800" y="5334000"/>
            <a:ext cx="838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Analog output</a:t>
            </a:r>
          </a:p>
        </p:txBody>
      </p:sp>
      <p:sp>
        <p:nvSpPr>
          <p:cNvPr id="16" name="Text Box 23">
            <a:extLst>
              <a:ext uri="{FF2B5EF4-FFF2-40B4-BE49-F238E27FC236}">
                <a16:creationId xmlns:a16="http://schemas.microsoft.com/office/drawing/2014/main" id="{3AFF1468-84CF-4F3D-B854-5D1228B28129}"/>
              </a:ext>
            </a:extLst>
          </p:cNvPr>
          <p:cNvSpPr txBox="1">
            <a:spLocks noChangeArrowheads="1"/>
          </p:cNvSpPr>
          <p:nvPr/>
        </p:nvSpPr>
        <p:spPr bwMode="auto">
          <a:xfrm>
            <a:off x="4343400" y="4038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D</a:t>
            </a:r>
            <a:r>
              <a:rPr lang="en-US" altLang="en-US" sz="1400" baseline="-25000">
                <a:solidFill>
                  <a:srgbClr val="FF3300"/>
                </a:solidFill>
              </a:rPr>
              <a:t>0</a:t>
            </a:r>
          </a:p>
        </p:txBody>
      </p:sp>
      <p:sp>
        <p:nvSpPr>
          <p:cNvPr id="17" name="Text Box 24">
            <a:extLst>
              <a:ext uri="{FF2B5EF4-FFF2-40B4-BE49-F238E27FC236}">
                <a16:creationId xmlns:a16="http://schemas.microsoft.com/office/drawing/2014/main" id="{EE4EAAC7-CED9-49A8-8FF8-F865E50E1935}"/>
              </a:ext>
            </a:extLst>
          </p:cNvPr>
          <p:cNvSpPr txBox="1">
            <a:spLocks noChangeArrowheads="1"/>
          </p:cNvSpPr>
          <p:nvPr/>
        </p:nvSpPr>
        <p:spPr bwMode="auto">
          <a:xfrm>
            <a:off x="4343400" y="4572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D</a:t>
            </a:r>
            <a:r>
              <a:rPr lang="en-US" altLang="en-US" sz="1400" baseline="-25000">
                <a:solidFill>
                  <a:srgbClr val="FF3300"/>
                </a:solidFill>
              </a:rPr>
              <a:t>1</a:t>
            </a:r>
          </a:p>
        </p:txBody>
      </p:sp>
      <p:sp>
        <p:nvSpPr>
          <p:cNvPr id="18" name="Text Box 25">
            <a:extLst>
              <a:ext uri="{FF2B5EF4-FFF2-40B4-BE49-F238E27FC236}">
                <a16:creationId xmlns:a16="http://schemas.microsoft.com/office/drawing/2014/main" id="{12677FBF-3D82-4E83-8EFF-31BEC8AAB62D}"/>
              </a:ext>
            </a:extLst>
          </p:cNvPr>
          <p:cNvSpPr txBox="1">
            <a:spLocks noChangeArrowheads="1"/>
          </p:cNvSpPr>
          <p:nvPr/>
        </p:nvSpPr>
        <p:spPr bwMode="auto">
          <a:xfrm>
            <a:off x="4343400" y="51054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D</a:t>
            </a:r>
            <a:r>
              <a:rPr lang="en-US" altLang="en-US" sz="1400" baseline="-25000">
                <a:solidFill>
                  <a:srgbClr val="FF3300"/>
                </a:solidFill>
              </a:rPr>
              <a:t>2</a:t>
            </a:r>
          </a:p>
        </p:txBody>
      </p:sp>
      <p:sp>
        <p:nvSpPr>
          <p:cNvPr id="19" name="Text Box 26">
            <a:extLst>
              <a:ext uri="{FF2B5EF4-FFF2-40B4-BE49-F238E27FC236}">
                <a16:creationId xmlns:a16="http://schemas.microsoft.com/office/drawing/2014/main" id="{B6FCC5AD-6C02-4153-B246-E3362CF11E52}"/>
              </a:ext>
            </a:extLst>
          </p:cNvPr>
          <p:cNvSpPr txBox="1">
            <a:spLocks noChangeArrowheads="1"/>
          </p:cNvSpPr>
          <p:nvPr/>
        </p:nvSpPr>
        <p:spPr bwMode="auto">
          <a:xfrm>
            <a:off x="4343400" y="5638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i="1">
                <a:solidFill>
                  <a:srgbClr val="FF3300"/>
                </a:solidFill>
              </a:rPr>
              <a:t>D</a:t>
            </a:r>
            <a:r>
              <a:rPr lang="en-US" altLang="en-US" sz="1400" baseline="-25000">
                <a:solidFill>
                  <a:srgbClr val="FF3300"/>
                </a:solidFill>
              </a:rPr>
              <a:t>3</a:t>
            </a:r>
          </a:p>
        </p:txBody>
      </p:sp>
    </p:spTree>
    <p:extLst>
      <p:ext uri="{BB962C8B-B14F-4D97-AF65-F5344CB8AC3E}">
        <p14:creationId xmlns:p14="http://schemas.microsoft.com/office/powerpoint/2010/main" val="171633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318</TotalTime>
  <Words>1051</Words>
  <Application>Microsoft Office PowerPoint</Application>
  <PresentationFormat>On-screen Show (4:3)</PresentationFormat>
  <Paragraphs>175</Paragraphs>
  <Slides>12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23" baseType="lpstr">
      <vt:lpstr>Arial</vt:lpstr>
      <vt:lpstr>Calibri</vt:lpstr>
      <vt:lpstr>Cambria Math</vt:lpstr>
      <vt:lpstr>Symbol</vt:lpstr>
      <vt:lpstr>Times</vt:lpstr>
      <vt:lpstr>Times New Roman</vt:lpstr>
      <vt:lpstr>TimesNewRoman</vt:lpstr>
      <vt:lpstr>Wingdings</vt:lpstr>
      <vt:lpstr>Office Theme</vt:lpstr>
      <vt:lpstr>CorelDRAW</vt:lpstr>
      <vt:lpstr>Equation</vt:lpstr>
      <vt:lpstr> Digital-to-Analog (DAC) and Analog-to-Digital (ADC) Converter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Digital-to-Analog (DAC) and Analog-to-Digital (ADC) Converter</dc:title>
  <dc:creator>salah</dc:creator>
  <cp:lastModifiedBy>Salah</cp:lastModifiedBy>
  <cp:revision>23</cp:revision>
  <dcterms:created xsi:type="dcterms:W3CDTF">2016-04-16T21:08:07Z</dcterms:created>
  <dcterms:modified xsi:type="dcterms:W3CDTF">2018-11-11T08:23:51Z</dcterms:modified>
</cp:coreProperties>
</file>